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3" r:id="rId2"/>
    <p:sldId id="257" r:id="rId3"/>
    <p:sldId id="277" r:id="rId4"/>
    <p:sldId id="281" r:id="rId5"/>
    <p:sldId id="274" r:id="rId6"/>
    <p:sldId id="256" r:id="rId7"/>
    <p:sldId id="263" r:id="rId8"/>
    <p:sldId id="287" r:id="rId9"/>
    <p:sldId id="286" r:id="rId10"/>
    <p:sldId id="259" r:id="rId11"/>
    <p:sldId id="285" r:id="rId12"/>
    <p:sldId id="261" r:id="rId13"/>
    <p:sldId id="265" r:id="rId14"/>
    <p:sldId id="278" r:id="rId15"/>
    <p:sldId id="271" r:id="rId16"/>
    <p:sldId id="267" r:id="rId17"/>
    <p:sldId id="279" r:id="rId18"/>
    <p:sldId id="270" r:id="rId19"/>
    <p:sldId id="282" r:id="rId20"/>
    <p:sldId id="268" r:id="rId21"/>
    <p:sldId id="275" r:id="rId22"/>
    <p:sldId id="283" r:id="rId23"/>
    <p:sldId id="276" r:id="rId24"/>
    <p:sldId id="284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9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-291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6832D-D5CD-4C7A-B8CE-45E0D5FA58B4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9729C0-8BAA-4DDC-BCBC-F7E74D9D8E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822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60DEA-AF41-4F71-9082-CA77E3E83733}" type="datetimeFigureOut">
              <a:rPr lang="en-GB" smtClean="0"/>
              <a:t>19/08/2024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81B88B-2AAB-4AD6-B11E-8ECDFDF103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9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ra.nl/Website/ArtkelenSP/kircz_Ilyenkov-msvol2-1.pdf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marxismandsciences.org/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80/03017605.2021.2000605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Pagel</a:t>
            </a:r>
            <a:r>
              <a:rPr lang="en-US" dirty="0" smtClean="0">
                <a:effectLst/>
              </a:rPr>
              <a:t>, Mark. </a:t>
            </a:r>
            <a:r>
              <a:rPr lang="en-US" i="1" dirty="0" smtClean="0">
                <a:effectLst/>
              </a:rPr>
              <a:t>Wired for Culture, The Natural History of Human Cooperation</a:t>
            </a:r>
            <a:r>
              <a:rPr lang="en-US" dirty="0" smtClean="0">
                <a:effectLst/>
              </a:rPr>
              <a:t>. Penguin Books Ltd., 2012.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27382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718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https://www.pnas.org/doi/10.1073/pnas.1711842115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07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Godfrey-Smith, Peter. 2020, </a:t>
            </a:r>
            <a:r>
              <a:rPr lang="en-GB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Metazoa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Animal Minds and the Birth of Consciousness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London: William Collins.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Yong, Ed. 2022, </a:t>
            </a: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Immense World: How Animal Senses Reveal the Hidden Realms around Us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London: The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Bodley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Head Ltd.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383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Ilyenkov, Evald V. ‘Dialectics of the Ideal’. In </a:t>
            </a:r>
            <a:r>
              <a:rPr lang="en-GB" i="1" dirty="0" err="1" smtClean="0">
                <a:effectLst/>
              </a:rPr>
              <a:t>Dialectivs</a:t>
            </a:r>
            <a:r>
              <a:rPr lang="en-GB" i="1" dirty="0" smtClean="0">
                <a:effectLst/>
              </a:rPr>
              <a:t> of the Ideal, Evald Ilyenkov and Creative Soviet Marxism</a:t>
            </a:r>
            <a:r>
              <a:rPr lang="en-GB" dirty="0" smtClean="0">
                <a:effectLst/>
              </a:rPr>
              <a:t>, edited by Alex Levant and </a:t>
            </a:r>
            <a:r>
              <a:rPr lang="en-GB" dirty="0" err="1" smtClean="0">
                <a:effectLst/>
              </a:rPr>
              <a:t>Vesa</a:t>
            </a:r>
            <a:r>
              <a:rPr lang="en-GB" dirty="0" smtClean="0">
                <a:effectLst/>
              </a:rPr>
              <a:t> </a:t>
            </a:r>
            <a:r>
              <a:rPr lang="en-GB" dirty="0" err="1" smtClean="0">
                <a:effectLst/>
              </a:rPr>
              <a:t>Oittinen</a:t>
            </a:r>
            <a:r>
              <a:rPr lang="en-GB" dirty="0" smtClean="0">
                <a:effectLst/>
              </a:rPr>
              <a:t>, Vol. 60. Historical Materialism Book Series. Brill and Haymarket Books, 2014.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Joost Kircz (2023) 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ime = Money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study to use Ilyenkov's notion of the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 quest for change and time in physics.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Marxism &amp; Sciences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vol.2.issue 1, p. pp. 1-52</a:t>
            </a:r>
            <a:endParaRPr lang="en-GB" dirty="0" smtClean="0">
              <a:effectLst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454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A </a:t>
            </a:r>
            <a:r>
              <a:rPr lang="nl-NL" dirty="0" err="1" smtClean="0"/>
              <a:t>discusion</a:t>
            </a:r>
            <a:r>
              <a:rPr lang="nl-NL" dirty="0" smtClean="0"/>
              <a:t> </a:t>
            </a:r>
            <a:r>
              <a:rPr lang="nl-NL" dirty="0" err="1" smtClean="0"/>
              <a:t>with</a:t>
            </a:r>
            <a:r>
              <a:rPr lang="nl-NL" dirty="0" smtClean="0"/>
              <a:t> Thomas Nagel;</a:t>
            </a:r>
            <a:r>
              <a:rPr lang="nl-NL" baseline="0" dirty="0" smtClean="0"/>
              <a:t> </a:t>
            </a:r>
            <a:r>
              <a:rPr lang="nl-NL" baseline="0" dirty="0" err="1" smtClean="0"/>
              <a:t>What</a:t>
            </a:r>
            <a:r>
              <a:rPr lang="nl-NL" baseline="0" dirty="0" smtClean="0"/>
              <a:t> is </a:t>
            </a:r>
            <a:r>
              <a:rPr lang="nl-NL" baseline="0" dirty="0" err="1" smtClean="0"/>
              <a:t>it</a:t>
            </a:r>
            <a:r>
              <a:rPr lang="nl-NL" baseline="0" dirty="0" smtClean="0"/>
              <a:t> </a:t>
            </a:r>
            <a:r>
              <a:rPr lang="nl-NL" baseline="0" dirty="0" err="1" smtClean="0"/>
              <a:t>to</a:t>
            </a:r>
            <a:r>
              <a:rPr lang="nl-NL" baseline="0" dirty="0" smtClean="0"/>
              <a:t> </a:t>
            </a:r>
            <a:r>
              <a:rPr lang="nl-NL" baseline="0" dirty="0" err="1" smtClean="0"/>
              <a:t>be</a:t>
            </a:r>
            <a:r>
              <a:rPr lang="nl-NL" baseline="0" dirty="0" smtClean="0"/>
              <a:t> a bat, </a:t>
            </a:r>
            <a:r>
              <a:rPr lang="nl-NL" i="1" baseline="0" dirty="0" smtClean="0"/>
              <a:t>The </a:t>
            </a:r>
            <a:r>
              <a:rPr lang="nl-NL" i="1" baseline="0" dirty="0" err="1" smtClean="0"/>
              <a:t>philosophical</a:t>
            </a:r>
            <a:r>
              <a:rPr lang="nl-NL" i="1" baseline="0" dirty="0" smtClean="0"/>
              <a:t> review</a:t>
            </a:r>
            <a:r>
              <a:rPr lang="nl-NL" i="0" baseline="0" dirty="0" smtClean="0"/>
              <a:t>, </a:t>
            </a:r>
            <a:r>
              <a:rPr lang="nl-NL" i="0" baseline="0" dirty="0" err="1" smtClean="0"/>
              <a:t>Oct</a:t>
            </a:r>
            <a:r>
              <a:rPr lang="nl-NL" i="0" baseline="0" dirty="0" smtClean="0"/>
              <a:t> 1974, Vol.83, No.4, pp 435-450.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940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https://www.quantamagazine.org/what-is-analog-computing-20240802/?mc_cid=48655a0431&amp;mc_eid=70afb9471b</a:t>
            </a:r>
          </a:p>
          <a:p>
            <a:r>
              <a:rPr lang="en-GB" dirty="0" smtClean="0"/>
              <a:t>https://www.science.org/doi/10.1126/science.abp8064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935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</a:t>
            </a:r>
            <a:r>
              <a:rPr lang="en-US" baseline="0" dirty="0" smtClean="0"/>
              <a:t> Larson, </a:t>
            </a:r>
            <a:r>
              <a:rPr lang="en-US" i="1" baseline="0" dirty="0" smtClean="0"/>
              <a:t>The far 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5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Gary</a:t>
            </a:r>
            <a:r>
              <a:rPr lang="en-US" baseline="0" dirty="0" smtClean="0"/>
              <a:t> Larson, </a:t>
            </a:r>
            <a:r>
              <a:rPr lang="en-US" i="1" baseline="0" dirty="0" smtClean="0"/>
              <a:t>The far side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85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effectLst/>
              </a:rPr>
              <a:t>Choe</a:t>
            </a:r>
            <a:r>
              <a:rPr lang="en-US" dirty="0" smtClean="0">
                <a:effectLst/>
              </a:rPr>
              <a:t>, Jae C., ed. </a:t>
            </a:r>
            <a:r>
              <a:rPr lang="en-US" i="1" dirty="0" smtClean="0">
                <a:effectLst/>
              </a:rPr>
              <a:t>Encyclopedia of Animal Behavior</a:t>
            </a:r>
            <a:r>
              <a:rPr lang="en-US" dirty="0" smtClean="0">
                <a:effectLst/>
              </a:rPr>
              <a:t>. Second edition. Amsterdam: Elsevier/Academic Press, 2019. 6 Volumes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Yong, Ed. </a:t>
            </a:r>
            <a:r>
              <a:rPr lang="en-US" i="1" dirty="0" smtClean="0">
                <a:effectLst/>
              </a:rPr>
              <a:t>An Immense World: How Animal Senses Reveal the Hidden Realms around Us</a:t>
            </a:r>
            <a:r>
              <a:rPr lang="en-US" dirty="0" smtClean="0">
                <a:effectLst/>
              </a:rPr>
              <a:t>. London: The </a:t>
            </a:r>
            <a:r>
              <a:rPr lang="en-US" dirty="0" err="1" smtClean="0">
                <a:effectLst/>
              </a:rPr>
              <a:t>Bodley</a:t>
            </a:r>
            <a:r>
              <a:rPr lang="en-US" dirty="0" smtClean="0">
                <a:effectLst/>
              </a:rPr>
              <a:t> Head Ltd, 2022.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effectLst/>
            </a:endParaRPr>
          </a:p>
          <a:p>
            <a:r>
              <a:rPr lang="en-GB" sz="1200" b="0" i="1" u="sng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GB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81B88B-2AAB-4AD6-B11E-8ECDFDF1035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are meadows just green and why no flowers or other plants: </a:t>
            </a:r>
            <a:r>
              <a:rPr lang="en-GB" b="1" i="1" dirty="0" err="1" smtClean="0"/>
              <a:t>Lolium</a:t>
            </a:r>
            <a:r>
              <a:rPr lang="en-GB" b="1" i="1" dirty="0" smtClean="0"/>
              <a:t> </a:t>
            </a:r>
            <a:r>
              <a:rPr lang="en-GB" b="1" i="1" dirty="0" err="1" smtClean="0"/>
              <a:t>perenne</a:t>
            </a:r>
            <a:r>
              <a:rPr lang="en-GB" b="1" i="1" dirty="0" smtClean="0"/>
              <a:t>  </a:t>
            </a:r>
            <a:r>
              <a:rPr lang="en-GB" b="0" i="1" dirty="0" err="1" smtClean="0"/>
              <a:t>Englisch</a:t>
            </a:r>
            <a:r>
              <a:rPr lang="en-GB" b="0" i="1" baseline="0" dirty="0" smtClean="0"/>
              <a:t> </a:t>
            </a:r>
            <a:r>
              <a:rPr lang="en-GB" b="0" i="1" baseline="0" dirty="0" err="1" smtClean="0"/>
              <a:t>ryegras</a:t>
            </a:r>
            <a:r>
              <a:rPr lang="en-GB" b="0" i="1" baseline="0" dirty="0" smtClean="0"/>
              <a:t>, </a:t>
            </a:r>
            <a:r>
              <a:rPr lang="de-DE" b="1" dirty="0" smtClean="0"/>
              <a:t>Deutsche Weidelgras</a:t>
            </a:r>
            <a:r>
              <a:rPr lang="de-DE" dirty="0" smtClean="0"/>
              <a:t>, auch </a:t>
            </a:r>
            <a:r>
              <a:rPr lang="de-DE" b="1" dirty="0" smtClean="0"/>
              <a:t>Ausdauernder Lolch, </a:t>
            </a:r>
            <a:r>
              <a:rPr lang="de-DE" b="0" dirty="0" smtClean="0"/>
              <a:t>is</a:t>
            </a:r>
            <a:r>
              <a:rPr lang="de-DE" b="0" baseline="0" dirty="0" smtClean="0"/>
              <a:t> outcompeting other plants.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22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Why are meadows just green and why no flowers or other plants: </a:t>
            </a:r>
            <a:r>
              <a:rPr lang="en-GB" b="1" i="1" dirty="0" err="1" smtClean="0"/>
              <a:t>Lolium</a:t>
            </a:r>
            <a:r>
              <a:rPr lang="en-GB" b="1" i="1" dirty="0" smtClean="0"/>
              <a:t> </a:t>
            </a:r>
            <a:r>
              <a:rPr lang="en-GB" b="1" i="1" dirty="0" err="1" smtClean="0"/>
              <a:t>perenne</a:t>
            </a:r>
            <a:r>
              <a:rPr lang="en-GB" b="1" i="1" dirty="0" smtClean="0"/>
              <a:t>  </a:t>
            </a:r>
            <a:r>
              <a:rPr lang="en-GB" b="0" i="1" dirty="0" err="1" smtClean="0"/>
              <a:t>Englisch</a:t>
            </a:r>
            <a:r>
              <a:rPr lang="en-GB" b="0" i="1" baseline="0" dirty="0" smtClean="0"/>
              <a:t> </a:t>
            </a:r>
            <a:r>
              <a:rPr lang="en-GB" b="0" i="1" baseline="0" dirty="0" err="1" smtClean="0"/>
              <a:t>ryegras</a:t>
            </a:r>
            <a:r>
              <a:rPr lang="en-GB" b="0" i="1" baseline="0" dirty="0" smtClean="0"/>
              <a:t>, </a:t>
            </a:r>
            <a:r>
              <a:rPr lang="de-DE" b="1" dirty="0" smtClean="0"/>
              <a:t>Deutsche Weidelgras</a:t>
            </a:r>
            <a:r>
              <a:rPr lang="de-DE" dirty="0" smtClean="0"/>
              <a:t>, auch </a:t>
            </a:r>
            <a:r>
              <a:rPr lang="de-DE" b="1" dirty="0" smtClean="0"/>
              <a:t>Ausdauernder Lolch, </a:t>
            </a:r>
            <a:r>
              <a:rPr lang="de-DE" b="0" dirty="0" smtClean="0"/>
              <a:t>is</a:t>
            </a:r>
            <a:r>
              <a:rPr lang="de-DE" b="0" baseline="0" dirty="0" smtClean="0"/>
              <a:t> outcompeting other plants.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53222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96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effectLst/>
              </a:rPr>
              <a:t>Kant, Immanuel. </a:t>
            </a:r>
            <a:r>
              <a:rPr lang="en-US" i="1" dirty="0" smtClean="0">
                <a:effectLst/>
              </a:rPr>
              <a:t>Critique of Pure Reason</a:t>
            </a:r>
            <a:r>
              <a:rPr lang="en-US" dirty="0" smtClean="0">
                <a:effectLst/>
              </a:rPr>
              <a:t>. Edited by Allen W. Wood. Translated by Paul </a:t>
            </a:r>
            <a:r>
              <a:rPr lang="en-US" dirty="0" err="1" smtClean="0">
                <a:effectLst/>
              </a:rPr>
              <a:t>Guyer</a:t>
            </a:r>
            <a:r>
              <a:rPr lang="en-US" dirty="0" smtClean="0">
                <a:effectLst/>
              </a:rPr>
              <a:t>. Cambridge University Press, 1998.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8563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ffectLst/>
              </a:rPr>
              <a:t>Kircz, Joost, and Marcel van der Linden. ‘Complicating the Quantity-Quality Transition’. </a:t>
            </a:r>
            <a:r>
              <a:rPr lang="en-GB" i="1" dirty="0" smtClean="0">
                <a:effectLst/>
              </a:rPr>
              <a:t>Critique</a:t>
            </a:r>
            <a:r>
              <a:rPr lang="en-GB" dirty="0" smtClean="0">
                <a:effectLst/>
              </a:rPr>
              <a:t>  49, no. 3–4 (2 October 2021): 177–90. </a:t>
            </a:r>
            <a:r>
              <a:rPr lang="en-GB" dirty="0" smtClean="0">
                <a:effectLst/>
                <a:hlinkClick r:id="rId3"/>
              </a:rPr>
              <a:t>https://doi.org/10.1080/03017605.2021.2000605</a:t>
            </a:r>
            <a:r>
              <a:rPr lang="en-GB" dirty="0" smtClean="0">
                <a:effectLst/>
              </a:rPr>
              <a:t>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9E7A08-CFC5-449E-8254-759FF0BF022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957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39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36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734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48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639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99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54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7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3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17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9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25EB5-8B36-4B5C-81C5-ACB326E0DA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24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From the body to the Ideal and back</a:t>
            </a: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Joost Kircz</a:t>
            </a:r>
            <a:br>
              <a:rPr lang="en-GB" sz="3600" dirty="0" smtClean="0"/>
            </a:br>
            <a:r>
              <a:rPr lang="en-GB" sz="3600" dirty="0" smtClean="0"/>
              <a:t>Soc21.nl (board member)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600" dirty="0" smtClean="0"/>
              <a:t>marxismandsciences.org (editor)</a:t>
            </a: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600" dirty="0" smtClean="0">
                <a:solidFill>
                  <a:schemeClr val="tx2">
                    <a:lumMod val="75000"/>
                  </a:schemeClr>
                </a:solidFill>
              </a:rPr>
              <a:t>www.kra.nl</a:t>
            </a:r>
            <a:endParaRPr lang="en-GB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30/08/2024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Historical Materialism Cluj-Napoca 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1</a:t>
            </a:fld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2792506"/>
            <a:ext cx="816011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Knowing the world: </a:t>
            </a:r>
          </a:p>
          <a:p>
            <a:r>
              <a:rPr lang="en-US" sz="2400" dirty="0" smtClean="0"/>
              <a:t>a combination of sensory perception and mental modelling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human’s most obvious senses and is that all we have?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A discussion with Ernst Mach</a:t>
            </a:r>
          </a:p>
          <a:p>
            <a:r>
              <a:rPr lang="en-US" sz="2400" dirty="0" smtClean="0"/>
              <a:t>All terrestrial sentient and non-sentient beings interpret </a:t>
            </a:r>
          </a:p>
          <a:p>
            <a:r>
              <a:rPr lang="en-US" sz="2400" dirty="0" smtClean="0"/>
              <a:t>	the </a:t>
            </a:r>
            <a:r>
              <a:rPr lang="en-US" sz="2400" i="1" dirty="0" smtClean="0"/>
              <a:t>same world </a:t>
            </a:r>
            <a:r>
              <a:rPr lang="en-US" sz="2400" dirty="0" smtClean="0"/>
              <a:t> with the help of a great number of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diverse sensory capabilities.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So, how do we change the world?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0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42875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The growth of ignorance</a:t>
            </a:r>
            <a:endParaRPr lang="en-GB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94129" y="1670532"/>
            <a:ext cx="23335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void of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Ignorance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Outside the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Grass meadow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99" y="5884992"/>
            <a:ext cx="1524001" cy="82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7238" y="5855577"/>
            <a:ext cx="2036763" cy="10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10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7812" y="886065"/>
            <a:ext cx="6566188" cy="50073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04800" y="3733800"/>
            <a:ext cx="23607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cow sees and eats </a:t>
            </a:r>
          </a:p>
          <a:p>
            <a:r>
              <a:rPr lang="en-US" dirty="0"/>
              <a:t>g</a:t>
            </a:r>
            <a:r>
              <a:rPr lang="en-US" dirty="0" smtClean="0"/>
              <a:t>reen grass and makes </a:t>
            </a:r>
          </a:p>
          <a:p>
            <a:r>
              <a:rPr lang="en-US" dirty="0"/>
              <a:t>w</a:t>
            </a:r>
            <a:r>
              <a:rPr lang="en-US" dirty="0" smtClean="0"/>
              <a:t>hite milk.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50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42875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>
                    <a:lumMod val="65000"/>
                  </a:schemeClr>
                </a:solidFill>
              </a:rPr>
              <a:t>The growth of ignorance</a:t>
            </a:r>
            <a:r>
              <a:rPr lang="en-US" sz="3600" b="1" dirty="0" smtClean="0">
                <a:solidFill>
                  <a:srgbClr val="0070C0"/>
                </a:solidFill>
              </a:rPr>
              <a:t>/ extending the model</a:t>
            </a:r>
            <a:endParaRPr lang="en-GB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29" y="1670532"/>
            <a:ext cx="233352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void of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Ignorance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Outside the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Grass meadow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77" y="5537263"/>
            <a:ext cx="1524001" cy="82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11</a:t>
            </a:fld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30/08/2024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42312" y="3598271"/>
            <a:ext cx="2799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The cow-scientist  sees </a:t>
            </a:r>
          </a:p>
          <a:p>
            <a:r>
              <a:rPr lang="en-US" sz="2000" b="1" dirty="0" smtClean="0"/>
              <a:t>and eats green grass</a:t>
            </a:r>
          </a:p>
          <a:p>
            <a:r>
              <a:rPr lang="en-US" sz="2000" b="1" dirty="0" smtClean="0"/>
              <a:t>and makes white milk. </a:t>
            </a:r>
          </a:p>
          <a:p>
            <a:r>
              <a:rPr lang="en-US" sz="2000" b="1" dirty="0" smtClean="0"/>
              <a:t>She assumes everything </a:t>
            </a:r>
          </a:p>
          <a:p>
            <a:r>
              <a:rPr lang="en-US" sz="2000" b="1" dirty="0" smtClean="0"/>
              <a:t>will go with the</a:t>
            </a:r>
          </a:p>
          <a:p>
            <a:r>
              <a:rPr lang="en-US" sz="2000" b="1" dirty="0" smtClean="0"/>
              <a:t>given paradigm </a:t>
            </a:r>
            <a:endParaRPr lang="en-GB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" t="21056" r="3750"/>
          <a:stretch/>
        </p:blipFill>
        <p:spPr>
          <a:xfrm>
            <a:off x="2665574" y="944219"/>
            <a:ext cx="6478426" cy="51517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30362" y="5631287"/>
            <a:ext cx="18136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Earth</a:t>
            </a:r>
          </a:p>
          <a:p>
            <a:r>
              <a:rPr lang="en-US" dirty="0" smtClean="0"/>
              <a:t>	Heaven</a:t>
            </a:r>
          </a:p>
          <a:p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6019800" y="4075176"/>
            <a:ext cx="17526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8610600" y="3733800"/>
            <a:ext cx="76200" cy="22561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0" y="838199"/>
            <a:ext cx="1477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Isaac Newton</a:t>
            </a:r>
            <a:endParaRPr lang="en-GB" b="1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848600" y="1143000"/>
            <a:ext cx="76200" cy="1905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83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3267" y="285750"/>
            <a:ext cx="78779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new plot induces a change of understanding</a:t>
            </a:r>
            <a:endParaRPr lang="en-GB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12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70525"/>
            <a:ext cx="6017930" cy="4920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05600" y="990600"/>
            <a:ext cx="2438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Green Rye grass Becomes Clover</a:t>
            </a:r>
          </a:p>
          <a:p>
            <a:endParaRPr lang="en-US" dirty="0"/>
          </a:p>
          <a:p>
            <a:r>
              <a:rPr lang="en-US" b="1" dirty="0"/>
              <a:t>The old pigtail breaks </a:t>
            </a:r>
          </a:p>
          <a:p>
            <a:endParaRPr lang="en-US" b="1" dirty="0" smtClean="0"/>
          </a:p>
          <a:p>
            <a:r>
              <a:rPr lang="en-US" b="1" dirty="0"/>
              <a:t>The old model, say Newtonian physics, </a:t>
            </a:r>
            <a:r>
              <a:rPr lang="en-US" b="1" dirty="0" smtClean="0"/>
              <a:t>(good for heaven and earth) flounders</a:t>
            </a:r>
            <a:r>
              <a:rPr lang="en-US" b="1" dirty="0"/>
              <a:t>.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How to handle QM and</a:t>
            </a:r>
            <a:br>
              <a:rPr lang="en-US" b="1" dirty="0" smtClean="0"/>
            </a:br>
            <a:r>
              <a:rPr lang="en-US" b="1" dirty="0" smtClean="0"/>
              <a:t>GRT???</a:t>
            </a:r>
            <a:endParaRPr lang="en-US" b="1" dirty="0"/>
          </a:p>
          <a:p>
            <a:endParaRPr lang="en-US" sz="1600" b="1" i="1" dirty="0" smtClean="0"/>
          </a:p>
          <a:p>
            <a:r>
              <a:rPr lang="en-US" sz="1600" b="1" i="1" dirty="0" smtClean="0"/>
              <a:t>By the way:</a:t>
            </a:r>
            <a:endParaRPr lang="en-US" sz="1600" b="1" i="1" dirty="0"/>
          </a:p>
          <a:p>
            <a:r>
              <a:rPr lang="en-US" sz="1600" b="1" dirty="0"/>
              <a:t>Despite the matador, a cow only sees yellow and blue (</a:t>
            </a:r>
            <a:r>
              <a:rPr lang="en-GB" sz="1600" dirty="0"/>
              <a:t>dichromatic)</a:t>
            </a:r>
          </a:p>
          <a:p>
            <a:endParaRPr lang="en-US" sz="1600" b="1" dirty="0"/>
          </a:p>
          <a:p>
            <a:r>
              <a:rPr lang="en-US" sz="1600" b="1" dirty="0" smtClean="0"/>
              <a:t>Humans see trichromatic.</a:t>
            </a:r>
          </a:p>
          <a:p>
            <a:r>
              <a:rPr lang="en-US" sz="1600" b="1" dirty="0" smtClean="0"/>
              <a:t>Reptiles, insects….are </a:t>
            </a:r>
            <a:r>
              <a:rPr lang="en-US" sz="1600" b="1" dirty="0" err="1" smtClean="0"/>
              <a:t>tetrachromatic</a:t>
            </a:r>
            <a:r>
              <a:rPr lang="en-US" sz="1600" b="1" dirty="0" smtClean="0"/>
              <a:t> </a:t>
            </a:r>
          </a:p>
          <a:p>
            <a:endParaRPr lang="en-GB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798214" y="5940003"/>
            <a:ext cx="5256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Positivists get what they see, but what don’t we see?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628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Altering the curvature of an asymptotic curve? - Mathematics Stack Exchange"/>
          <p:cNvSpPr>
            <a:spLocks noChangeAspect="1" noChangeArrowheads="1"/>
          </p:cNvSpPr>
          <p:nvPr/>
        </p:nvSpPr>
        <p:spPr bwMode="auto">
          <a:xfrm>
            <a:off x="263532" y="352967"/>
            <a:ext cx="1184268" cy="277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4" descr="Altering the curvature of an asymptotic curve? - Mathematics Stack Exchange"/>
          <p:cNvSpPr>
            <a:spLocks noChangeAspect="1" noChangeArrowheads="1"/>
          </p:cNvSpPr>
          <p:nvPr/>
        </p:nvSpPr>
        <p:spPr bwMode="auto">
          <a:xfrm>
            <a:off x="381814" y="-533963"/>
            <a:ext cx="4556261" cy="334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7106" y="320890"/>
            <a:ext cx="7332775" cy="3110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912" y="3429000"/>
            <a:ext cx="626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Accepts our (5) senses </a:t>
            </a:r>
            <a:r>
              <a:rPr lang="en-US" sz="2400" dirty="0"/>
              <a:t>(</a:t>
            </a:r>
            <a:r>
              <a:rPr lang="en-US" sz="2400" i="1" dirty="0" err="1"/>
              <a:t>reine</a:t>
            </a:r>
            <a:r>
              <a:rPr lang="en-US" sz="2400" i="1" dirty="0"/>
              <a:t> </a:t>
            </a:r>
            <a:r>
              <a:rPr lang="en-US" sz="2400" i="1" dirty="0" err="1" smtClean="0"/>
              <a:t>Anschauung</a:t>
            </a:r>
            <a:r>
              <a:rPr lang="en-US" sz="2400" dirty="0" smtClean="0"/>
              <a:t>) and stipulates, some mental fundamental notions/pigtails (space, time, causality</a:t>
            </a:r>
            <a:r>
              <a:rPr lang="en-US" sz="2400" dirty="0"/>
              <a:t>): </a:t>
            </a:r>
            <a:r>
              <a:rPr lang="en-US" sz="2400" i="1" dirty="0"/>
              <a:t>a </a:t>
            </a:r>
            <a:r>
              <a:rPr lang="en-US" sz="2400" i="1" dirty="0" err="1" smtClean="0"/>
              <a:t>prioris</a:t>
            </a:r>
            <a:r>
              <a:rPr lang="en-US" sz="2400" i="1" dirty="0" smtClean="0"/>
              <a:t> </a:t>
            </a:r>
            <a:endParaRPr lang="en-US" sz="2400" dirty="0" smtClean="0"/>
          </a:p>
          <a:p>
            <a:r>
              <a:rPr lang="en-US" sz="2400" dirty="0"/>
              <a:t>K</a:t>
            </a:r>
            <a:r>
              <a:rPr lang="en-US" sz="2400" dirty="0" smtClean="0"/>
              <a:t>ant </a:t>
            </a:r>
            <a:r>
              <a:rPr lang="en-US" sz="2400" i="1" dirty="0" smtClean="0"/>
              <a:t>drills down </a:t>
            </a:r>
            <a:r>
              <a:rPr lang="en-US" sz="2400" dirty="0" smtClean="0"/>
              <a:t>to the ultimate </a:t>
            </a:r>
            <a:r>
              <a:rPr lang="en-US" sz="2400" i="1" dirty="0" smtClean="0"/>
              <a:t>Ding an Sich: </a:t>
            </a:r>
          </a:p>
          <a:p>
            <a:r>
              <a:rPr lang="en-US" sz="2400" dirty="0" smtClean="0"/>
              <a:t>The fundamental building blocks of nature</a:t>
            </a:r>
          </a:p>
          <a:p>
            <a:r>
              <a:rPr lang="en-US" sz="2400" dirty="0" smtClean="0"/>
              <a:t>The ultimate atoms of our model:   </a:t>
            </a:r>
          </a:p>
          <a:p>
            <a:r>
              <a:rPr lang="en-US" sz="2400" dirty="0" smtClean="0">
                <a:latin typeface="Algerian" panose="04020705040A02060702" pitchFamily="82" charset="0"/>
              </a:rPr>
              <a:t>Made by GOD for our convenience</a:t>
            </a:r>
            <a:endParaRPr lang="en-GB" sz="2400" dirty="0">
              <a:latin typeface="Algerian" panose="04020705040A02060702" pitchFamily="8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0552" y="3341302"/>
            <a:ext cx="2603448" cy="2997900"/>
          </a:xfrm>
          <a:prstGeom prst="rect">
            <a:avLst/>
          </a:prstGeom>
          <a:effectLst>
            <a:outerShdw blurRad="50800" dist="50800" dir="5400000" algn="ctr" rotWithShape="0">
              <a:schemeClr val="tx2">
                <a:lumMod val="40000"/>
                <a:lumOff val="60000"/>
                <a:alpha val="58000"/>
              </a:scheme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303493" y="5903233"/>
            <a:ext cx="731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endParaRPr lang="en-GB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74187" y="168650"/>
            <a:ext cx="1905000" cy="490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13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19783" y="2760317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1724 – </a:t>
            </a:r>
            <a:r>
              <a:rPr lang="en-GB" dirty="0" smtClean="0"/>
              <a:t>1804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 rot="2310710">
            <a:off x="4216078" y="1479784"/>
            <a:ext cx="3239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The growth of ignorance</a:t>
            </a:r>
            <a:endParaRPr lang="nl-NL" sz="2400" dirty="0"/>
          </a:p>
        </p:txBody>
      </p:sp>
      <p:cxnSp>
        <p:nvCxnSpPr>
          <p:cNvPr id="14" name="Rechte verbindingslijn met pijl 13"/>
          <p:cNvCxnSpPr/>
          <p:nvPr/>
        </p:nvCxnSpPr>
        <p:spPr>
          <a:xfrm>
            <a:off x="4448671" y="1144626"/>
            <a:ext cx="2091881" cy="15052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217812" y="640081"/>
            <a:ext cx="12792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FF0000"/>
                </a:solidFill>
              </a:rPr>
              <a:t>A </a:t>
            </a:r>
            <a:r>
              <a:rPr lang="nl-NL" sz="2400" b="1" dirty="0" err="1">
                <a:solidFill>
                  <a:srgbClr val="FF0000"/>
                </a:solidFill>
              </a:rPr>
              <a:t>hurdle</a:t>
            </a:r>
            <a:r>
              <a:rPr lang="nl-NL" sz="2400" b="1" dirty="0">
                <a:solidFill>
                  <a:srgbClr val="FF0000"/>
                </a:solidFill>
              </a:rPr>
              <a:t> </a:t>
            </a:r>
            <a:r>
              <a:rPr lang="nl-NL" sz="2400" b="1" dirty="0" smtClean="0">
                <a:solidFill>
                  <a:srgbClr val="FF0000"/>
                </a:solidFill>
              </a:rPr>
              <a:t>race </a:t>
            </a:r>
            <a:r>
              <a:rPr lang="nl-NL" sz="2400" b="1" dirty="0" err="1" smtClean="0">
                <a:solidFill>
                  <a:srgbClr val="FF0000"/>
                </a:solidFill>
              </a:rPr>
              <a:t>for</a:t>
            </a:r>
            <a:r>
              <a:rPr lang="nl-NL" sz="2400" b="1" dirty="0" smtClean="0">
                <a:solidFill>
                  <a:srgbClr val="FF0000"/>
                </a:solidFill>
              </a:rPr>
              <a:t> </a:t>
            </a:r>
            <a:r>
              <a:rPr lang="nl-NL" sz="2400" b="1" dirty="0" err="1" smtClean="0">
                <a:solidFill>
                  <a:srgbClr val="FF0000"/>
                </a:solidFill>
              </a:rPr>
              <a:t>reaching</a:t>
            </a:r>
            <a:r>
              <a:rPr lang="nl-NL" sz="2400" b="1" dirty="0" smtClean="0">
                <a:solidFill>
                  <a:srgbClr val="FF0000"/>
                </a:solidFill>
              </a:rPr>
              <a:t>  a finish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15" name="AutoShape 2" descr="Light Bulb Blue Question Mark Clip Art ...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4" descr="Light Bulb Blue Question Mark Clip Art ...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r="9214"/>
          <a:stretch/>
        </p:blipFill>
        <p:spPr bwMode="auto">
          <a:xfrm>
            <a:off x="8073714" y="3398067"/>
            <a:ext cx="756167" cy="91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28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4000" dirty="0" smtClean="0"/>
              <a:t>Within the model (Newtonian physics for Kant) we try to have as little rules as possible and as many applications as possible (which is a kind of holism)</a:t>
            </a:r>
            <a:endParaRPr lang="en-GB" sz="4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42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RCHIMEDES LEV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8064"/>
            <a:ext cx="2768663" cy="1842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ow did Archimedes accurately calculate pi without moder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276600"/>
            <a:ext cx="32766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887954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Booth trapping: 1) Give me a fixed point to start with and I move the world</a:t>
            </a:r>
            <a:endParaRPr lang="en-GB" sz="2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30484"/>
            <a:ext cx="51816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How to describe continues change, e.g. a circle.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2) Method of exhaustion  (~~250 BCE)</a:t>
            </a: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dirty="0" smtClean="0"/>
              <a:t>Inscribe and circumscribe two “polygons”</a:t>
            </a:r>
          </a:p>
          <a:p>
            <a:r>
              <a:rPr lang="en-US" sz="2000" dirty="0" smtClean="0"/>
              <a:t>around the circle.</a:t>
            </a:r>
          </a:p>
          <a:p>
            <a:r>
              <a:rPr lang="en-US" sz="2000" dirty="0" smtClean="0"/>
              <a:t>Precursor of the Calculus. Only at the end of the 19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century (CE) with a novel “understanding” of the mathematical notion of infinity, this case was closed.</a:t>
            </a:r>
            <a:br>
              <a:rPr lang="en-US" sz="2000" dirty="0" smtClean="0"/>
            </a:br>
            <a:r>
              <a:rPr lang="en-US" sz="2000" dirty="0" smtClean="0">
                <a:latin typeface="Bodoni MT Condensed" panose="02070606080606020203" pitchFamily="18" charset="0"/>
              </a:rPr>
              <a:t>Footnote: Marx &amp; Engels missed this (</a:t>
            </a:r>
            <a:r>
              <a:rPr lang="en-US" sz="2000" dirty="0" err="1" smtClean="0">
                <a:latin typeface="Bodoni MT Condensed" panose="02070606080606020203" pitchFamily="18" charset="0"/>
              </a:rPr>
              <a:t>cf</a:t>
            </a:r>
            <a:r>
              <a:rPr lang="en-US" sz="2000" dirty="0" smtClean="0">
                <a:latin typeface="Bodoni MT Condensed" panose="02070606080606020203" pitchFamily="18" charset="0"/>
              </a:rPr>
              <a:t> Dialectics of Nature and  Marx’s Mathematical Manuscripts).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33281"/>
            <a:ext cx="8001000" cy="8565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Archimedes and the approximation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857657" y="1219200"/>
            <a:ext cx="1571343" cy="14978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15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886200" y="1371600"/>
            <a:ext cx="3883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Motion is always relative to something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01289" y="2347699"/>
            <a:ext cx="442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Methodological the fixed point is formal logic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910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4"/>
          <a:stretch/>
        </p:blipFill>
        <p:spPr>
          <a:xfrm>
            <a:off x="274901" y="762001"/>
            <a:ext cx="2624748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0600" y="2117324"/>
            <a:ext cx="4166515" cy="32124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243" y="2236224"/>
            <a:ext cx="1725069" cy="1978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33316" y="5458384"/>
            <a:ext cx="3733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endParaRPr lang="en-GB" sz="2400" dirty="0"/>
          </a:p>
        </p:txBody>
      </p:sp>
      <p:sp>
        <p:nvSpPr>
          <p:cNvPr id="6" name="Left-Right Arrow 5"/>
          <p:cNvSpPr/>
          <p:nvPr/>
        </p:nvSpPr>
        <p:spPr>
          <a:xfrm>
            <a:off x="6545217" y="5458384"/>
            <a:ext cx="748339" cy="11358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285" y="2978601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role of context. </a:t>
            </a:r>
          </a:p>
          <a:p>
            <a:r>
              <a:rPr lang="en-US" sz="2800" dirty="0" smtClean="0"/>
              <a:t>In every new stage, </a:t>
            </a:r>
            <a:r>
              <a:rPr lang="en-US" sz="2800" i="1" dirty="0" smtClean="0"/>
              <a:t>Human understanding of </a:t>
            </a:r>
            <a:r>
              <a:rPr lang="en-US" sz="2800" i="1" dirty="0" err="1" smtClean="0"/>
              <a:t>Nature,is</a:t>
            </a:r>
            <a:r>
              <a:rPr lang="en-US" sz="2800" dirty="0" smtClean="0"/>
              <a:t> never ending</a:t>
            </a:r>
            <a:r>
              <a:rPr lang="en-US" sz="2800" dirty="0"/>
              <a:t>, </a:t>
            </a:r>
            <a:r>
              <a:rPr lang="en-US" sz="2800" dirty="0" smtClean="0"/>
              <a:t>Novel entities and relations </a:t>
            </a:r>
            <a:r>
              <a:rPr lang="en-US" sz="2800" b="1" dirty="0" smtClean="0"/>
              <a:t>emerge</a:t>
            </a:r>
            <a:r>
              <a:rPr lang="en-US" sz="2800" dirty="0" smtClean="0"/>
              <a:t>.</a:t>
            </a:r>
          </a:p>
          <a:p>
            <a:endParaRPr lang="en-GB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7008496" y="758345"/>
            <a:ext cx="918348" cy="1204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89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The dynamics of human thinking 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45217" y="6324600"/>
            <a:ext cx="2133600" cy="365125"/>
          </a:xfrm>
        </p:spPr>
        <p:txBody>
          <a:bodyPr/>
          <a:lstStyle/>
          <a:p>
            <a:fld id="{FAF7EA3D-203A-4776-A4B1-63B68EB5DD2F}" type="slidenum">
              <a:rPr lang="en-GB" smtClean="0"/>
              <a:t>16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39785" y="5329780"/>
            <a:ext cx="413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Think also of Lenin’s: </a:t>
            </a:r>
            <a:r>
              <a:rPr lang="en-US" i="1" dirty="0"/>
              <a:t>The electron is as</a:t>
            </a:r>
          </a:p>
          <a:p>
            <a:r>
              <a:rPr lang="en-US" i="1" dirty="0"/>
              <a:t>inexhaustible as the atom, nature is infinite, </a:t>
            </a:r>
            <a:r>
              <a:rPr lang="en-US" i="1" dirty="0" smtClean="0"/>
              <a:t>……</a:t>
            </a:r>
            <a:r>
              <a:rPr lang="en-US" dirty="0" smtClean="0"/>
              <a:t> </a:t>
            </a:r>
          </a:p>
          <a:p>
            <a:r>
              <a:rPr lang="en-US" sz="1400" dirty="0" smtClean="0"/>
              <a:t>M&amp;E-C, CW-vol14 –p. 262</a:t>
            </a:r>
            <a:r>
              <a:rPr lang="en-US" dirty="0" smtClean="0"/>
              <a:t> </a:t>
            </a:r>
          </a:p>
          <a:p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5166511" y="5231596"/>
            <a:ext cx="3733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Quantity	     Quality </a:t>
            </a:r>
            <a:br>
              <a:rPr lang="en-US" sz="2400" dirty="0" smtClean="0">
                <a:solidFill>
                  <a:prstClr val="black"/>
                </a:solidFill>
              </a:rPr>
            </a:br>
            <a:r>
              <a:rPr lang="en-US" sz="2400" dirty="0" smtClean="0">
                <a:solidFill>
                  <a:prstClr val="black"/>
                </a:solidFill>
              </a:rPr>
              <a:t>	Transitions	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791" y="825951"/>
            <a:ext cx="4130105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</a:rPr>
              <a:t>Marx &amp; Engels in the drivers seat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Putting Kant and Hegel on their heads</a:t>
            </a:r>
          </a:p>
          <a:p>
            <a:r>
              <a:rPr lang="en-US" sz="2000" dirty="0" smtClean="0">
                <a:solidFill>
                  <a:srgbClr val="002060"/>
                </a:solidFill>
              </a:rPr>
              <a:t>No finish at all!</a:t>
            </a: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980458" y="769335"/>
            <a:ext cx="924334" cy="1212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17" name="Tekstvak 16"/>
          <p:cNvSpPr txBox="1"/>
          <p:nvPr/>
        </p:nvSpPr>
        <p:spPr>
          <a:xfrm rot="19617254">
            <a:off x="5272802" y="3578726"/>
            <a:ext cx="2985955" cy="381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0000"/>
                </a:solidFill>
              </a:rPr>
              <a:t>The </a:t>
            </a:r>
            <a:r>
              <a:rPr lang="nl-NL" b="1" dirty="0" err="1">
                <a:solidFill>
                  <a:srgbClr val="FF0000"/>
                </a:solidFill>
              </a:rPr>
              <a:t>growth</a:t>
            </a:r>
            <a:r>
              <a:rPr lang="nl-NL" b="1" dirty="0">
                <a:solidFill>
                  <a:srgbClr val="FF0000"/>
                </a:solidFill>
              </a:rPr>
              <a:t> of </a:t>
            </a:r>
            <a:r>
              <a:rPr lang="nl-NL" b="1" dirty="0" err="1">
                <a:solidFill>
                  <a:srgbClr val="FF0000"/>
                </a:solidFill>
              </a:rPr>
              <a:t>knowledge</a:t>
            </a:r>
            <a:endParaRPr lang="nl-NL" b="1" dirty="0">
              <a:solidFill>
                <a:srgbClr val="FF0000"/>
              </a:solidFill>
            </a:endParaRPr>
          </a:p>
        </p:txBody>
      </p:sp>
      <p:cxnSp>
        <p:nvCxnSpPr>
          <p:cNvPr id="19" name="Rechte verbindingslijn met pijl 18"/>
          <p:cNvCxnSpPr/>
          <p:nvPr/>
        </p:nvCxnSpPr>
        <p:spPr>
          <a:xfrm flipV="1">
            <a:off x="5813279" y="3352800"/>
            <a:ext cx="1905000" cy="1295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9618851">
            <a:off x="5691623" y="4132762"/>
            <a:ext cx="2517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The growth of </a:t>
            </a:r>
            <a:r>
              <a:rPr lang="en-US" b="1" dirty="0">
                <a:solidFill>
                  <a:srgbClr val="0070C0"/>
                </a:solidFill>
              </a:rPr>
              <a:t>i</a:t>
            </a:r>
            <a:r>
              <a:rPr lang="en-US" b="1" dirty="0" smtClean="0">
                <a:solidFill>
                  <a:srgbClr val="0070C0"/>
                </a:solidFill>
              </a:rPr>
              <a:t>gnorance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7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4" grpId="0"/>
      <p:bldP spid="17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Are our self invented “intuitions” (again space, time, causality,…..) sufficient and can we stretch them or replace?</a:t>
            </a:r>
            <a:endParaRPr lang="en-GB" sz="4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586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893874"/>
            <a:ext cx="7634747" cy="44350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7401" y="6357937"/>
            <a:ext cx="291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After </a:t>
            </a:r>
            <a:r>
              <a:rPr lang="en-GB" dirty="0"/>
              <a:t>Etta </a:t>
            </a:r>
            <a:r>
              <a:rPr lang="en-GB" dirty="0" smtClean="0"/>
              <a:t>Hulme Nov.1, 1977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366359"/>
            <a:ext cx="72414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Today’s academic single minded obsession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18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301" y="5453062"/>
            <a:ext cx="8183647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7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2" descr="ED-252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35420"/>
            <a:ext cx="7089618" cy="277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/>
          <p:cNvSpPr/>
          <p:nvPr/>
        </p:nvSpPr>
        <p:spPr>
          <a:xfrm>
            <a:off x="990600" y="609600"/>
            <a:ext cx="792781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Humans are only a </a:t>
            </a:r>
            <a:r>
              <a:rPr lang="en-US" dirty="0"/>
              <a:t>small</a:t>
            </a:r>
            <a:r>
              <a:rPr lang="en-US" sz="2800" dirty="0"/>
              <a:t> part of </a:t>
            </a:r>
            <a:r>
              <a:rPr lang="en-US" sz="2800" b="1" dirty="0"/>
              <a:t>nature</a:t>
            </a:r>
            <a:r>
              <a:rPr lang="en-US" sz="2800" dirty="0"/>
              <a:t> </a:t>
            </a:r>
            <a:r>
              <a:rPr lang="en-US" sz="2800" dirty="0" smtClean="0"/>
              <a:t>in numbers and </a:t>
            </a:r>
            <a:r>
              <a:rPr lang="en-US" sz="2800" dirty="0" err="1" smtClean="0"/>
              <a:t>gigatons</a:t>
            </a:r>
            <a:r>
              <a:rPr lang="en-US" sz="2800" dirty="0" smtClean="0"/>
              <a:t> </a:t>
            </a:r>
            <a:r>
              <a:rPr lang="en-US" sz="2800" dirty="0"/>
              <a:t>of Carbon</a:t>
            </a:r>
          </a:p>
          <a:p>
            <a:r>
              <a:rPr lang="en-US" sz="2000" dirty="0"/>
              <a:t>About 0.06 </a:t>
            </a:r>
            <a:r>
              <a:rPr lang="en-US" sz="2000" dirty="0" err="1"/>
              <a:t>GtC</a:t>
            </a:r>
            <a:r>
              <a:rPr lang="en-US" sz="2000" dirty="0"/>
              <a:t> </a:t>
            </a:r>
            <a:r>
              <a:rPr lang="en-US" sz="2000" dirty="0" smtClean="0"/>
              <a:t> of </a:t>
            </a:r>
            <a:r>
              <a:rPr lang="en-US" sz="2000" dirty="0"/>
              <a:t>a total 550 </a:t>
            </a:r>
            <a:r>
              <a:rPr lang="en-US" sz="2000" dirty="0" err="1"/>
              <a:t>GtC</a:t>
            </a:r>
            <a:endParaRPr lang="en-US" sz="2000" dirty="0"/>
          </a:p>
          <a:p>
            <a:endParaRPr lang="en-US" dirty="0"/>
          </a:p>
          <a:p>
            <a:r>
              <a:rPr lang="en-US" b="1" dirty="0"/>
              <a:t>Against: ~1 million kinds </a:t>
            </a:r>
            <a:r>
              <a:rPr lang="en-US" b="1" dirty="0" smtClean="0"/>
              <a:t>of </a:t>
            </a:r>
            <a:r>
              <a:rPr lang="en-US" b="1" dirty="0"/>
              <a:t>insects we have 1 type of humans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However: the </a:t>
            </a:r>
            <a:r>
              <a:rPr lang="en-US" dirty="0"/>
              <a:t>human impact on nature (deforestation, husbandry, etc.) is enormous.</a:t>
            </a:r>
          </a:p>
        </p:txBody>
      </p:sp>
    </p:spTree>
    <p:extLst>
      <p:ext uri="{BB962C8B-B14F-4D97-AF65-F5344CB8AC3E}">
        <p14:creationId xmlns:p14="http://schemas.microsoft.com/office/powerpoint/2010/main" val="31117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have our body,</a:t>
            </a:r>
            <a:br>
              <a:rPr lang="en-US" dirty="0" smtClean="0"/>
            </a:br>
            <a:r>
              <a:rPr lang="en-US" dirty="0" smtClean="0"/>
              <a:t>That is all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 materialistic world view simply means: there is a world before, during, and after the existence of thinking animals (aka humans). Our body is part of it.</a:t>
            </a:r>
          </a:p>
          <a:p>
            <a:pPr marL="0" indent="0">
              <a:buNone/>
            </a:pPr>
            <a:r>
              <a:rPr lang="en-US" dirty="0" smtClean="0"/>
              <a:t>Evolutionary, and most presumably driven by the urge for survival, we create societies.</a:t>
            </a:r>
          </a:p>
          <a:p>
            <a:pPr marL="0" indent="0">
              <a:buNone/>
            </a:pPr>
            <a:r>
              <a:rPr lang="en-US" dirty="0" smtClean="0"/>
              <a:t>Members of a society, in order to create a society, must be able to communicate and have common “understanding” on what is going on.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Historical Materialism Cluj-Napoca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78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rge bird costume with pet person - woman bird cage stockfoto's en -beeld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4451001" cy="29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29000" y="3008743"/>
            <a:ext cx="59436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bars of our cage: Evolutionary constraints </a:t>
            </a:r>
          </a:p>
          <a:p>
            <a:r>
              <a:rPr lang="en-US" sz="2400" dirty="0" smtClean="0"/>
              <a:t>Kant’s Space, Time, Causality, Morals, </a:t>
            </a:r>
          </a:p>
          <a:p>
            <a:r>
              <a:rPr lang="en-US" sz="2400" dirty="0" smtClean="0"/>
              <a:t>Social awareness, Natural Language, </a:t>
            </a:r>
          </a:p>
          <a:p>
            <a:r>
              <a:rPr lang="en-US" sz="2400" dirty="0" smtClean="0"/>
              <a:t>Sign Language/Mathematics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44255" y="4565045"/>
            <a:ext cx="56393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Look: Our hands (senses = tools)</a:t>
            </a:r>
          </a:p>
          <a:p>
            <a:r>
              <a:rPr lang="en-US" sz="2400" dirty="0"/>
              <a:t>stick </a:t>
            </a:r>
            <a:r>
              <a:rPr lang="en-US" sz="2400" dirty="0" smtClean="0"/>
              <a:t>out the cage, we “see” the same world</a:t>
            </a:r>
          </a:p>
          <a:p>
            <a:r>
              <a:rPr lang="en-US" sz="2400" dirty="0"/>
              <a:t>d</a:t>
            </a:r>
            <a:r>
              <a:rPr lang="en-US" sz="2400" dirty="0" smtClean="0"/>
              <a:t>ifferently</a:t>
            </a:r>
            <a:br>
              <a:rPr lang="en-US" sz="2400" dirty="0" smtClean="0"/>
            </a:br>
            <a:r>
              <a:rPr lang="en-US" sz="2400" dirty="0" smtClean="0"/>
              <a:t>At least mentally (scientifically) we</a:t>
            </a:r>
          </a:p>
          <a:p>
            <a:r>
              <a:rPr lang="en-US" sz="2400" dirty="0" smtClean="0"/>
              <a:t>can jump out of our Box </a:t>
            </a:r>
            <a:endParaRPr lang="en-GB" sz="24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30/08/2024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Historical Materialism Cluj-Napoca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20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2"/>
          <a:stretch/>
        </p:blipFill>
        <p:spPr bwMode="auto">
          <a:xfrm>
            <a:off x="4953000" y="457200"/>
            <a:ext cx="3583586" cy="171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>
            <a:endCxn id="1026" idx="1"/>
          </p:cNvCxnSpPr>
          <p:nvPr/>
        </p:nvCxnSpPr>
        <p:spPr>
          <a:xfrm>
            <a:off x="3581400" y="1316983"/>
            <a:ext cx="1371600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814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Ewald </a:t>
            </a:r>
            <a:r>
              <a:rPr lang="en-US" dirty="0" err="1" smtClean="0"/>
              <a:t>Ilyenkovian’s</a:t>
            </a:r>
            <a:r>
              <a:rPr lang="en-US" dirty="0" smtClean="0"/>
              <a:t> Ideal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681" y="990600"/>
            <a:ext cx="9387442" cy="60939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Thinking is an expression of our ‘meaty and bony’ body.  </a:t>
            </a:r>
            <a:br>
              <a:rPr lang="en-US" sz="2800" dirty="0" smtClean="0"/>
            </a:br>
            <a:r>
              <a:rPr lang="en-US" sz="2800" dirty="0" err="1" smtClean="0"/>
              <a:t>Cf</a:t>
            </a:r>
            <a:r>
              <a:rPr lang="en-US" sz="2800" dirty="0" smtClean="0"/>
              <a:t>, Spinoza on walking as expression of having legs.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FF0000"/>
                </a:solidFill>
              </a:rPr>
              <a:t>How do we grasp/understand feelings and notions which are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difficult to express in present-day language? 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b="1" dirty="0" err="1" smtClean="0"/>
              <a:t>Ilyenkov’s</a:t>
            </a:r>
            <a:r>
              <a:rPr lang="en-US" sz="2800" b="1" dirty="0" smtClean="0"/>
              <a:t> example: the Ideal </a:t>
            </a:r>
            <a:r>
              <a:rPr lang="en-US" sz="2800" b="1" i="1" dirty="0" smtClean="0"/>
              <a:t>Value</a:t>
            </a:r>
            <a:r>
              <a:rPr lang="en-US" sz="2800" dirty="0" smtClean="0"/>
              <a:t>. </a:t>
            </a:r>
          </a:p>
          <a:p>
            <a:r>
              <a:rPr lang="en-US" sz="2800" dirty="0" smtClean="0"/>
              <a:t>We must make a distinction between:</a:t>
            </a:r>
          </a:p>
          <a:p>
            <a:r>
              <a:rPr lang="en-US" sz="2800" i="1" dirty="0" smtClean="0"/>
              <a:t>Use-value</a:t>
            </a:r>
            <a:r>
              <a:rPr lang="en-US" sz="2800" dirty="0" smtClean="0"/>
              <a:t> (food, well-being, solidarity, love) and its </a:t>
            </a:r>
            <a:r>
              <a:rPr lang="en-US" sz="2800" b="1" dirty="0" smtClean="0"/>
              <a:t>reduction</a:t>
            </a:r>
            <a:endParaRPr lang="en-US" sz="2800" dirty="0" smtClean="0"/>
          </a:p>
          <a:p>
            <a:r>
              <a:rPr lang="en-US" sz="2800" i="1" dirty="0" smtClean="0"/>
              <a:t>Exchange value</a:t>
            </a:r>
            <a:r>
              <a:rPr lang="en-US" sz="2800" dirty="0" smtClean="0"/>
              <a:t>, typical for our commodity based society </a:t>
            </a:r>
            <a:br>
              <a:rPr lang="en-US" sz="2800" dirty="0" smtClean="0"/>
            </a:br>
            <a:r>
              <a:rPr lang="en-US" sz="2800" dirty="0" smtClean="0"/>
              <a:t>(price of kg potatoes, Insurance premium, membership fee, </a:t>
            </a:r>
          </a:p>
          <a:p>
            <a:r>
              <a:rPr lang="en-US" sz="2800" dirty="0"/>
              <a:t>p</a:t>
            </a:r>
            <a:r>
              <a:rPr lang="en-US" sz="2800" dirty="0" smtClean="0"/>
              <a:t>rostitution per hour, housing rent).</a:t>
            </a:r>
            <a:br>
              <a:rPr lang="en-US" sz="2800" dirty="0" smtClean="0"/>
            </a:br>
            <a:r>
              <a:rPr lang="en-US" sz="2800" dirty="0" smtClean="0"/>
              <a:t>In order to exchange/ communicate we need and use a </a:t>
            </a:r>
          </a:p>
          <a:p>
            <a:r>
              <a:rPr lang="en-US" sz="2800" dirty="0" smtClean="0"/>
              <a:t>“third party”, a generalized equivalent: Money!</a:t>
            </a:r>
          </a:p>
          <a:p>
            <a:endParaRPr lang="en-US" dirty="0"/>
          </a:p>
          <a:p>
            <a:pPr marL="2114550" lvl="4" indent="-285750">
              <a:buFontTx/>
              <a:buChar char="-"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30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Representing</a:t>
            </a:r>
            <a:r>
              <a:rPr lang="nl-NL" dirty="0" smtClean="0"/>
              <a:t> </a:t>
            </a:r>
            <a:r>
              <a:rPr lang="nl-NL" dirty="0" err="1" smtClean="0"/>
              <a:t>Kant’s</a:t>
            </a:r>
            <a:r>
              <a:rPr lang="nl-NL" dirty="0" smtClean="0"/>
              <a:t> </a:t>
            </a:r>
            <a:r>
              <a:rPr lang="nl-NL" dirty="0" err="1" smtClean="0"/>
              <a:t>Ideals</a:t>
            </a:r>
            <a:r>
              <a:rPr lang="nl-NL" dirty="0" smtClean="0"/>
              <a:t> in </a:t>
            </a:r>
            <a:br>
              <a:rPr lang="nl-NL" dirty="0" smtClean="0"/>
            </a:br>
            <a:r>
              <a:rPr lang="nl-NL" dirty="0" err="1" smtClean="0"/>
              <a:t>social</a:t>
            </a:r>
            <a:r>
              <a:rPr lang="nl-NL" dirty="0" smtClean="0"/>
              <a:t> </a:t>
            </a:r>
            <a:r>
              <a:rPr lang="nl-NL" dirty="0" err="1" smtClean="0"/>
              <a:t>representations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22</a:t>
            </a:fld>
            <a:endParaRPr lang="en-GB"/>
          </a:p>
        </p:txBody>
      </p:sp>
      <p:sp>
        <p:nvSpPr>
          <p:cNvPr id="6" name="Rechthoek 5"/>
          <p:cNvSpPr/>
          <p:nvPr/>
        </p:nvSpPr>
        <p:spPr>
          <a:xfrm>
            <a:off x="990600" y="1551152"/>
            <a:ext cx="6858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My thesis here is that the same process of understanding </a:t>
            </a:r>
            <a:r>
              <a:rPr lang="en-US" sz="2800" b="1" i="1" dirty="0" smtClean="0"/>
              <a:t>Value, </a:t>
            </a:r>
            <a:r>
              <a:rPr lang="en-US" sz="2800" b="1" dirty="0" smtClean="0"/>
              <a:t>is </a:t>
            </a:r>
            <a:r>
              <a:rPr lang="en-US" sz="2800" b="1" dirty="0"/>
              <a:t>valid in </a:t>
            </a:r>
            <a:r>
              <a:rPr lang="en-US" sz="2800" b="1" dirty="0" smtClean="0"/>
              <a:t>many </a:t>
            </a:r>
            <a:r>
              <a:rPr lang="en-US" sz="2800" b="1" dirty="0"/>
              <a:t>more situations. </a:t>
            </a:r>
          </a:p>
          <a:p>
            <a:r>
              <a:rPr lang="en-US" sz="2800" dirty="0"/>
              <a:t>Example: what do we mean with the Ideal </a:t>
            </a:r>
            <a:r>
              <a:rPr lang="en-US" sz="2800" i="1" dirty="0">
                <a:solidFill>
                  <a:srgbClr val="FF0000"/>
                </a:solidFill>
              </a:rPr>
              <a:t>Change</a:t>
            </a:r>
            <a:r>
              <a:rPr lang="en-US" sz="2800" dirty="0"/>
              <a:t>. Presently we only compare change in </a:t>
            </a:r>
          </a:p>
          <a:p>
            <a:r>
              <a:rPr lang="en-US" sz="2800" dirty="0"/>
              <a:t>terms of e.g. </a:t>
            </a:r>
            <a:r>
              <a:rPr lang="en-US" sz="2800" dirty="0">
                <a:solidFill>
                  <a:srgbClr val="FF0000"/>
                </a:solidFill>
              </a:rPr>
              <a:t>motion</a:t>
            </a:r>
            <a:r>
              <a:rPr lang="en-US" sz="2800" dirty="0"/>
              <a:t> (distance travelled per second, aging or duration, as that what the clock </a:t>
            </a:r>
            <a:r>
              <a:rPr lang="en-US" sz="2800" dirty="0" smtClean="0"/>
              <a:t>tells </a:t>
            </a:r>
            <a:r>
              <a:rPr lang="en-US" sz="2800" dirty="0"/>
              <a:t>us</a:t>
            </a:r>
            <a:r>
              <a:rPr lang="en-US" sz="2800" dirty="0">
                <a:solidFill>
                  <a:srgbClr val="00B0F0"/>
                </a:solidFill>
              </a:rPr>
              <a:t>). Change (as analogue for use-value) is reduced to Time, defined as the ticking of the </a:t>
            </a:r>
            <a:r>
              <a:rPr lang="en-US" sz="2800" dirty="0" smtClean="0">
                <a:solidFill>
                  <a:srgbClr val="00B0F0"/>
                </a:solidFill>
              </a:rPr>
              <a:t>clock</a:t>
            </a:r>
            <a:r>
              <a:rPr lang="en-US" sz="2800" dirty="0">
                <a:solidFill>
                  <a:srgbClr val="00B0F0"/>
                </a:solidFill>
              </a:rPr>
              <a:t>:   </a:t>
            </a:r>
            <a:r>
              <a:rPr lang="en-US" sz="2800" b="1" dirty="0">
                <a:solidFill>
                  <a:srgbClr val="00B0F0"/>
                </a:solidFill>
              </a:rPr>
              <a:t>Time equals Money! </a:t>
            </a:r>
          </a:p>
        </p:txBody>
      </p:sp>
    </p:spTree>
    <p:extLst>
      <p:ext uri="{BB962C8B-B14F-4D97-AF65-F5344CB8AC3E}">
        <p14:creationId xmlns:p14="http://schemas.microsoft.com/office/powerpoint/2010/main" val="234136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13"/>
            <a:ext cx="8229600" cy="946087"/>
          </a:xfrm>
        </p:spPr>
        <p:txBody>
          <a:bodyPr/>
          <a:lstStyle/>
          <a:p>
            <a:r>
              <a:rPr lang="en-US" dirty="0" smtClean="0"/>
              <a:t>Getting out of our cage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924801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 present I see two research ways to go.</a:t>
            </a:r>
          </a:p>
          <a:p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Overcome the simplistic, but highly effective, tradition of  formal – Aristotelian  - logic (</a:t>
            </a:r>
            <a:r>
              <a:rPr lang="en-US" sz="2400" dirty="0"/>
              <a:t>all </a:t>
            </a:r>
            <a:r>
              <a:rPr lang="en-US" sz="2400" dirty="0" err="1"/>
              <a:t>flavours</a:t>
            </a:r>
            <a:r>
              <a:rPr lang="en-US" sz="2400" dirty="0"/>
              <a:t>) , </a:t>
            </a:r>
            <a:r>
              <a:rPr lang="en-US" sz="2400" dirty="0" smtClean="0"/>
              <a:t>and the forced binary opposition of true and false statements (see above the method of exhaustion). </a:t>
            </a:r>
            <a:br>
              <a:rPr lang="en-US" sz="2400" dirty="0" smtClean="0"/>
            </a:br>
            <a:r>
              <a:rPr lang="en-US" sz="2400" smtClean="0"/>
              <a:t>	</a:t>
            </a:r>
            <a:r>
              <a:rPr lang="en-US" sz="2400" smtClean="0"/>
              <a:t>Methodological  </a:t>
            </a:r>
            <a:r>
              <a:rPr lang="en-US" sz="2400" dirty="0" smtClean="0"/>
              <a:t>-  re-invent analogue computing vs digital computing</a:t>
            </a:r>
          </a:p>
          <a:p>
            <a:r>
              <a:rPr lang="en-US" sz="2400" dirty="0" smtClean="0"/>
              <a:t> </a:t>
            </a:r>
          </a:p>
          <a:p>
            <a:pPr marL="342900" indent="-342900">
              <a:buAutoNum type="arabicPeriod" startAt="2"/>
            </a:pPr>
            <a:r>
              <a:rPr lang="en-US" sz="2400" dirty="0" smtClean="0"/>
              <a:t>Investigate how other (animal) minds perceive nature using different senses.</a:t>
            </a:r>
          </a:p>
          <a:p>
            <a:r>
              <a:rPr lang="en-US" sz="2400" dirty="0" smtClean="0"/>
              <a:t>Senses that human might have as well, as we  are equal part of nature (and might have a Universal  Common Ancestor) but are not developed. Due to our senses, developed in function of our biological and societal evolution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78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513"/>
            <a:ext cx="8229600" cy="946087"/>
          </a:xfrm>
        </p:spPr>
        <p:txBody>
          <a:bodyPr/>
          <a:lstStyle/>
          <a:p>
            <a:r>
              <a:rPr lang="en-US" dirty="0" smtClean="0"/>
              <a:t>Getting out of our cage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838200"/>
            <a:ext cx="7924801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In other words: </a:t>
            </a:r>
          </a:p>
          <a:p>
            <a:r>
              <a:rPr lang="en-US" sz="2800" dirty="0" smtClean="0"/>
              <a:t>a) We start with the holistic notion of the world.</a:t>
            </a:r>
            <a:br>
              <a:rPr lang="en-US" sz="2800" dirty="0" smtClean="0"/>
            </a:br>
            <a:r>
              <a:rPr lang="en-US" sz="2800" dirty="0" smtClean="0"/>
              <a:t>b) We experience sensory perception, but not necessarily with the same articulation as the  Naked-Mole </a:t>
            </a:r>
            <a:r>
              <a:rPr lang="en-US" sz="2800" dirty="0"/>
              <a:t>R</a:t>
            </a:r>
            <a:r>
              <a:rPr lang="en-US" sz="2800" dirty="0" smtClean="0"/>
              <a:t>at, the Mackerel, the Bat, the Sperm </a:t>
            </a:r>
            <a:r>
              <a:rPr lang="en-US" sz="2800" dirty="0"/>
              <a:t>W</a:t>
            </a:r>
            <a:r>
              <a:rPr lang="en-US" sz="2800" dirty="0" smtClean="0"/>
              <a:t>hale, or the Mantis Shrimp.</a:t>
            </a:r>
          </a:p>
          <a:p>
            <a:r>
              <a:rPr lang="en-US" sz="2800" dirty="0" smtClean="0"/>
              <a:t>Because our senses developed in function of our biological and societal evolution. </a:t>
            </a:r>
          </a:p>
          <a:p>
            <a:r>
              <a:rPr lang="en-US" sz="2400" dirty="0" smtClean="0">
                <a:latin typeface="Bodoni MT Black" panose="02070A03080606020203" pitchFamily="18" charset="0"/>
              </a:rPr>
              <a:t>{same world, different representations!}</a:t>
            </a:r>
            <a:endParaRPr lang="en-US" sz="2800" dirty="0" smtClean="0">
              <a:latin typeface="Bodoni MT Black" panose="02070A03080606020203" pitchFamily="18" charset="0"/>
            </a:endParaRPr>
          </a:p>
          <a:p>
            <a:r>
              <a:rPr lang="en-US" sz="2800" smtClean="0"/>
              <a:t>Hence: our </a:t>
            </a:r>
            <a:r>
              <a:rPr lang="en-US" sz="2800" dirty="0" smtClean="0"/>
              <a:t>intuitive Ideals must have some communality, though the expression is different. </a:t>
            </a:r>
          </a:p>
          <a:p>
            <a:pPr algn="r"/>
            <a:r>
              <a:rPr lang="en-US" sz="2800" dirty="0" smtClean="0"/>
              <a:t>Thanks</a:t>
            </a:r>
          </a:p>
          <a:p>
            <a:r>
              <a:rPr lang="en-US" sz="2800" dirty="0" smtClean="0"/>
              <a:t>	</a:t>
            </a:r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GB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6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Analogue computer	</a:t>
            </a:r>
            <a:br>
              <a:rPr lang="en-US" dirty="0" smtClean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25</a:t>
            </a:fld>
            <a:endParaRPr lang="en-GB"/>
          </a:p>
        </p:txBody>
      </p:sp>
      <p:pic>
        <p:nvPicPr>
          <p:cNvPr id="1026" name="Picture 2" descr="669 Mechanical Analog Computer Imag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914400"/>
            <a:ext cx="25241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67000" y="1066800"/>
            <a:ext cx="1666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 rule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225" y="914400"/>
            <a:ext cx="26670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875766" y="2090646"/>
            <a:ext cx="22248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Mechanical calculator</a:t>
            </a:r>
          </a:p>
          <a:p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72483"/>
            <a:ext cx="1922679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0" y="3105276"/>
            <a:ext cx="106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waywiser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978" y="4153660"/>
            <a:ext cx="18669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00600" y="4267200"/>
            <a:ext cx="814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caliper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37" y="4421971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943600" y="525780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balance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31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22312" y="2906713"/>
            <a:ext cx="7964487" cy="1500187"/>
          </a:xfrm>
        </p:spPr>
        <p:txBody>
          <a:bodyPr>
            <a:normAutofit fontScale="85000" lnSpcReduction="20000"/>
          </a:bodyPr>
          <a:lstStyle/>
          <a:p>
            <a:r>
              <a:rPr lang="en-US" sz="4000" dirty="0" smtClean="0"/>
              <a:t>Nature  -&gt;cells -&gt; body -&gt; neurons -&gt; thinking &gt;</a:t>
            </a:r>
          </a:p>
          <a:p>
            <a:r>
              <a:rPr lang="en-US" sz="4000" dirty="0" smtClean="0"/>
              <a:t>-&gt; language</a:t>
            </a:r>
            <a:endParaRPr lang="en-GB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9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The </a:t>
            </a:r>
            <a:r>
              <a:rPr lang="nl-NL" dirty="0" err="1" smtClean="0"/>
              <a:t>dialectics</a:t>
            </a:r>
            <a:r>
              <a:rPr lang="nl-NL" dirty="0" smtClean="0"/>
              <a:t> of </a:t>
            </a:r>
            <a:br>
              <a:rPr lang="nl-NL" dirty="0" smtClean="0"/>
            </a:br>
            <a:r>
              <a:rPr lang="nl-NL" dirty="0" smtClean="0"/>
              <a:t>Inside out &amp;  </a:t>
            </a:r>
            <a:r>
              <a:rPr lang="nl-NL" dirty="0" err="1" smtClean="0"/>
              <a:t>Outside</a:t>
            </a:r>
            <a:r>
              <a:rPr lang="nl-NL" dirty="0" smtClean="0"/>
              <a:t> in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30/08/2024</a:t>
            </a:r>
            <a:endParaRPr lang="en-GB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4</a:t>
            </a:fld>
            <a:endParaRPr lang="en-GB"/>
          </a:p>
        </p:txBody>
      </p:sp>
      <p:sp>
        <p:nvSpPr>
          <p:cNvPr id="12" name="Tekstvak 11"/>
          <p:cNvSpPr txBox="1"/>
          <p:nvPr/>
        </p:nvSpPr>
        <p:spPr>
          <a:xfrm>
            <a:off x="304800" y="2590800"/>
            <a:ext cx="921912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Nature </a:t>
            </a:r>
            <a:r>
              <a:rPr lang="nl-NL" sz="2400" dirty="0" err="1" smtClean="0"/>
              <a:t>expresses</a:t>
            </a:r>
            <a:r>
              <a:rPr lang="nl-NL" sz="2400" dirty="0" smtClean="0"/>
              <a:t> </a:t>
            </a:r>
            <a:r>
              <a:rPr lang="nl-NL" sz="2400" dirty="0" err="1" smtClean="0"/>
              <a:t>herself</a:t>
            </a:r>
            <a:r>
              <a:rPr lang="nl-NL" sz="2400" dirty="0" smtClean="0"/>
              <a:t> in living </a:t>
            </a:r>
            <a:r>
              <a:rPr lang="nl-NL" sz="2400" dirty="0" err="1" smtClean="0"/>
              <a:t>beings</a:t>
            </a:r>
            <a:r>
              <a:rPr lang="nl-NL" sz="2400" dirty="0" smtClean="0"/>
              <a:t>, </a:t>
            </a:r>
            <a:r>
              <a:rPr lang="nl-NL" sz="2400" dirty="0" err="1" smtClean="0"/>
              <a:t>who</a:t>
            </a:r>
            <a:r>
              <a:rPr lang="nl-NL" sz="2400" dirty="0" smtClean="0"/>
              <a:t> </a:t>
            </a:r>
            <a:r>
              <a:rPr lang="nl-NL" sz="2400" dirty="0" err="1" smtClean="0"/>
              <a:t>evolve</a:t>
            </a:r>
            <a:r>
              <a:rPr lang="nl-NL" sz="2400" dirty="0" smtClean="0"/>
              <a:t> </a:t>
            </a:r>
          </a:p>
          <a:p>
            <a:r>
              <a:rPr lang="nl-NL" sz="2400" dirty="0" smtClean="0"/>
              <a:t>-</a:t>
            </a:r>
            <a:r>
              <a:rPr lang="nl-NL" sz="2400" dirty="0" err="1" smtClean="0"/>
              <a:t>opportunistically</a:t>
            </a:r>
            <a:r>
              <a:rPr lang="nl-NL" sz="2400" dirty="0" smtClean="0"/>
              <a:t> &amp; </a:t>
            </a:r>
            <a:r>
              <a:rPr lang="nl-NL" sz="2400" dirty="0" err="1" smtClean="0"/>
              <a:t>pragmatically</a:t>
            </a:r>
            <a:r>
              <a:rPr lang="nl-NL" sz="2400" dirty="0" smtClean="0"/>
              <a:t>-  </a:t>
            </a:r>
            <a:r>
              <a:rPr lang="nl-NL" sz="2400" dirty="0" err="1" smtClean="0"/>
              <a:t>given</a:t>
            </a:r>
            <a:r>
              <a:rPr lang="nl-NL" sz="2400" dirty="0" smtClean="0"/>
              <a:t> </a:t>
            </a:r>
            <a:r>
              <a:rPr lang="nl-NL" sz="2400" dirty="0" err="1" smtClean="0"/>
              <a:t>the</a:t>
            </a:r>
            <a:r>
              <a:rPr lang="nl-NL" sz="2400" dirty="0" smtClean="0"/>
              <a:t> </a:t>
            </a:r>
            <a:r>
              <a:rPr lang="nl-NL" sz="2400" dirty="0" err="1" smtClean="0"/>
              <a:t>available</a:t>
            </a:r>
            <a:r>
              <a:rPr lang="nl-NL" sz="2400" dirty="0" smtClean="0"/>
              <a:t> </a:t>
            </a:r>
            <a:r>
              <a:rPr lang="nl-NL" sz="2400" dirty="0" err="1" smtClean="0"/>
              <a:t>resourses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As part of nature we are a product, as well as </a:t>
            </a:r>
            <a:r>
              <a:rPr lang="nl-NL" sz="2400" dirty="0" err="1" smtClean="0"/>
              <a:t>an</a:t>
            </a:r>
            <a:r>
              <a:rPr lang="nl-NL" sz="2400" dirty="0" smtClean="0"/>
              <a:t> actor, </a:t>
            </a:r>
            <a:r>
              <a:rPr lang="nl-NL" sz="2400" dirty="0" err="1" smtClean="0"/>
              <a:t>who</a:t>
            </a:r>
            <a:r>
              <a:rPr lang="nl-NL" sz="2400" dirty="0" smtClean="0"/>
              <a:t> changes</a:t>
            </a:r>
          </a:p>
          <a:p>
            <a:r>
              <a:rPr lang="nl-NL" sz="2400" dirty="0" smtClean="0"/>
              <a:t>Nature (</a:t>
            </a:r>
            <a:r>
              <a:rPr lang="nl-NL" sz="2400" dirty="0" err="1" smtClean="0"/>
              <a:t>biosphere</a:t>
            </a:r>
            <a:r>
              <a:rPr lang="nl-NL" sz="2400" dirty="0" smtClean="0"/>
              <a:t> </a:t>
            </a:r>
            <a:r>
              <a:rPr lang="nl-NL" sz="2400" dirty="0" err="1" smtClean="0"/>
              <a:t>discussion</a:t>
            </a:r>
            <a:r>
              <a:rPr lang="nl-NL" sz="2400" dirty="0" smtClean="0"/>
              <a:t>): </a:t>
            </a:r>
            <a:r>
              <a:rPr lang="nl-NL" sz="2400" dirty="0" err="1" smtClean="0"/>
              <a:t>metabolism</a:t>
            </a:r>
            <a:r>
              <a:rPr lang="nl-NL" sz="2400" dirty="0" smtClean="0"/>
              <a:t>.</a:t>
            </a:r>
          </a:p>
          <a:p>
            <a:endParaRPr lang="nl-NL" sz="2400" dirty="0"/>
          </a:p>
          <a:p>
            <a:r>
              <a:rPr lang="nl-NL" sz="2400" dirty="0" smtClean="0">
                <a:latin typeface="Old English Text MT" panose="03040902040508030806" pitchFamily="66" charset="0"/>
              </a:rPr>
              <a:t>GOD</a:t>
            </a:r>
            <a:r>
              <a:rPr lang="nl-NL" sz="2400" dirty="0" smtClean="0"/>
              <a:t> knows(?) how thinking and languages emerged, which put us on </a:t>
            </a:r>
          </a:p>
          <a:p>
            <a:r>
              <a:rPr lang="nl-NL" sz="2400" dirty="0"/>
              <a:t>d</a:t>
            </a:r>
            <a:r>
              <a:rPr lang="nl-NL" sz="2400" dirty="0" smtClean="0"/>
              <a:t>istance from the erstwhile “organic” unity. We start </a:t>
            </a:r>
            <a:r>
              <a:rPr lang="nl-NL" sz="2400" dirty="0" err="1" smtClean="0"/>
              <a:t>to</a:t>
            </a:r>
            <a:r>
              <a:rPr lang="nl-NL" sz="2400" dirty="0" smtClean="0"/>
              <a:t> </a:t>
            </a:r>
            <a:r>
              <a:rPr lang="nl-NL" sz="2400" dirty="0" err="1" smtClean="0"/>
              <a:t>interpret</a:t>
            </a:r>
            <a:r>
              <a:rPr lang="nl-NL" sz="2400" dirty="0" smtClean="0"/>
              <a:t> </a:t>
            </a:r>
            <a:r>
              <a:rPr lang="nl-NL" sz="2400" dirty="0" err="1" smtClean="0"/>
              <a:t>and</a:t>
            </a:r>
            <a:endParaRPr lang="nl-NL" sz="2400" dirty="0" smtClean="0"/>
          </a:p>
          <a:p>
            <a:r>
              <a:rPr lang="nl-NL" sz="2400" dirty="0"/>
              <a:t>c</a:t>
            </a:r>
            <a:r>
              <a:rPr lang="nl-NL" sz="2400" dirty="0" smtClean="0"/>
              <a:t>hange nature and our social environment consciencely / teleologically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7959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Language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In order to communicate and create collaborative labour; hence society</a:t>
            </a:r>
            <a:r>
              <a:rPr lang="en-US" dirty="0"/>
              <a:t>:</a:t>
            </a:r>
            <a:r>
              <a:rPr lang="en-US" dirty="0" smtClean="0"/>
              <a:t> we develop:</a:t>
            </a:r>
          </a:p>
          <a:p>
            <a:pPr marL="0" indent="0">
              <a:buNone/>
            </a:pPr>
            <a:r>
              <a:rPr lang="en-US" dirty="0" smtClean="0"/>
              <a:t>1) In the process of “mastering” nature, (of which we are an offspring, as well as our </a:t>
            </a:r>
            <a:r>
              <a:rPr lang="en-US" i="1" dirty="0" smtClean="0"/>
              <a:t>self</a:t>
            </a:r>
            <a:r>
              <a:rPr lang="en-US" dirty="0" smtClean="0"/>
              <a:t>, as offspring of our body)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we create a </a:t>
            </a:r>
            <a:r>
              <a:rPr lang="en-US" dirty="0"/>
              <a:t>natural </a:t>
            </a:r>
            <a:r>
              <a:rPr lang="en-US" dirty="0" smtClean="0"/>
              <a:t>language.</a:t>
            </a:r>
          </a:p>
          <a:p>
            <a:pPr marL="0" indent="0">
              <a:buNone/>
            </a:pPr>
            <a:r>
              <a:rPr lang="en-US" sz="2000" dirty="0" smtClean="0"/>
              <a:t>		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2) We </a:t>
            </a:r>
            <a:r>
              <a:rPr lang="en-US" i="1" dirty="0" smtClean="0"/>
              <a:t>reduce</a:t>
            </a:r>
            <a:r>
              <a:rPr lang="en-US" dirty="0" smtClean="0"/>
              <a:t> our vernacular to signs, sign languages (glyphs, alphabet, mathematical symbols) and simplified rules.  </a:t>
            </a:r>
          </a:p>
          <a:p>
            <a:pPr marL="0" indent="0">
              <a:buNone/>
            </a:pPr>
            <a:r>
              <a:rPr lang="en-US" dirty="0" smtClean="0"/>
              <a:t>Simplified rules enable us to approach the reality of the world around us – as far as we understand her in our socio-historical context – and induce, </a:t>
            </a:r>
            <a:r>
              <a:rPr lang="en-US" b="1" dirty="0" smtClean="0"/>
              <a:t>Iteratively</a:t>
            </a:r>
            <a:r>
              <a:rPr lang="en-US" dirty="0" smtClean="0"/>
              <a:t>, descriptive notions and models.  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 smtClean="0"/>
              <a:t>30/08/2024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Historical Materialism Cluj-Napoca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12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87" y="609599"/>
            <a:ext cx="4495800" cy="57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10200" y="5638799"/>
            <a:ext cx="3553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“Aventures du baron de </a:t>
            </a:r>
            <a:r>
              <a:rPr lang="fr-FR" sz="1600" dirty="0" err="1" smtClean="0"/>
              <a:t>Münchhausen</a:t>
            </a:r>
            <a:r>
              <a:rPr lang="fr-FR" sz="1600" dirty="0" smtClean="0"/>
              <a:t>.” </a:t>
            </a:r>
          </a:p>
          <a:p>
            <a:r>
              <a:rPr lang="fr-FR" sz="1600" dirty="0" err="1" smtClean="0"/>
              <a:t>illustrées</a:t>
            </a:r>
            <a:r>
              <a:rPr lang="fr-FR" sz="1600" dirty="0" smtClean="0"/>
              <a:t> </a:t>
            </a:r>
            <a:r>
              <a:rPr lang="fr-FR" sz="1600" dirty="0"/>
              <a:t>par Gustave Doré. </a:t>
            </a:r>
            <a:r>
              <a:rPr lang="fr-FR" sz="1600" dirty="0" smtClean="0"/>
              <a:t>[ca. 1862]</a:t>
            </a:r>
            <a:endParaRPr lang="en-GB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63236" y="213966"/>
            <a:ext cx="88807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</a:t>
            </a:r>
            <a:r>
              <a:rPr lang="en-US" sz="2800" dirty="0" smtClean="0"/>
              <a:t>aught in a swamp, Munchausen (1720-1797)  rescued </a:t>
            </a:r>
          </a:p>
          <a:p>
            <a:r>
              <a:rPr lang="en-US" sz="2800" dirty="0" smtClean="0"/>
              <a:t>Himself  and the horse by lifting them both up by his pigtail.</a:t>
            </a:r>
            <a:endParaRPr lang="en-GB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600200"/>
            <a:ext cx="3581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 the “tools” nature provided to us. </a:t>
            </a:r>
          </a:p>
          <a:p>
            <a:r>
              <a:rPr lang="en-US" dirty="0" smtClean="0"/>
              <a:t>Our limps, opposable thumb,</a:t>
            </a:r>
          </a:p>
          <a:p>
            <a:r>
              <a:rPr lang="en-US" dirty="0" smtClean="0"/>
              <a:t>digestion/ metabolism with our environment </a:t>
            </a:r>
          </a:p>
          <a:p>
            <a:r>
              <a:rPr lang="en-US" dirty="0" smtClean="0"/>
              <a:t>Capacity of thinking; presumably a neurotic brain activity: our pigtail.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Important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Special to humans; teleology, next to interaction and adjustment with nature, the drive for mastering and change. Self-activity. Human creativity, “Picturing”/Theory building.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010400" y="1162792"/>
            <a:ext cx="183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version 1786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44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How do we interact with nature?</a:t>
            </a:r>
            <a:br>
              <a:rPr lang="en-US" sz="3100" dirty="0" smtClean="0"/>
            </a:br>
            <a:r>
              <a:rPr lang="en-US" sz="3100" dirty="0" smtClean="0"/>
              <a:t>Our –Human- Sensory Stock</a:t>
            </a:r>
            <a:br>
              <a:rPr lang="en-US" sz="3100" dirty="0" smtClean="0"/>
            </a:br>
            <a:r>
              <a:rPr lang="en-US" sz="3100" b="1" dirty="0" smtClean="0"/>
              <a:t>Aristotelian low hanging fruits</a:t>
            </a: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Old Five+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Vision/ sight</a:t>
            </a:r>
            <a:r>
              <a:rPr lang="en-US" dirty="0" smtClean="0"/>
              <a:t> (one way)</a:t>
            </a:r>
          </a:p>
          <a:p>
            <a:pPr lvl="1"/>
            <a:r>
              <a:rPr lang="en-US" dirty="0" smtClean="0"/>
              <a:t>Touch (two ways)</a:t>
            </a:r>
          </a:p>
          <a:p>
            <a:pPr lvl="2"/>
            <a:r>
              <a:rPr lang="en-US" sz="2400" i="1" dirty="0">
                <a:solidFill>
                  <a:srgbClr val="FF0000"/>
                </a:solidFill>
              </a:rPr>
              <a:t>Opposable Thumb</a:t>
            </a:r>
            <a:endParaRPr lang="en-GB" sz="2400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Hearing</a:t>
            </a:r>
            <a:endParaRPr lang="en-US" dirty="0"/>
          </a:p>
          <a:p>
            <a:pPr lvl="1"/>
            <a:r>
              <a:rPr lang="en-US" dirty="0"/>
              <a:t>Taste </a:t>
            </a:r>
            <a:endParaRPr lang="en-US" dirty="0" smtClean="0"/>
          </a:p>
          <a:p>
            <a:pPr lvl="1"/>
            <a:r>
              <a:rPr lang="en-US" dirty="0" smtClean="0"/>
              <a:t>Smell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7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049379"/>
            <a:ext cx="3645106" cy="337565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021579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In Hellenistic natural philosophy there were various doctrines of </a:t>
            </a:r>
            <a:r>
              <a:rPr lang="en-US" dirty="0" smtClean="0"/>
              <a:t>sight based </a:t>
            </a:r>
            <a:r>
              <a:rPr lang="en-US" dirty="0"/>
              <a:t>on the idea that an</a:t>
            </a:r>
            <a:r>
              <a:rPr lang="en-US" i="1" dirty="0"/>
              <a:t> </a:t>
            </a:r>
            <a:r>
              <a:rPr lang="en-US" i="1" dirty="0" err="1"/>
              <a:t>opis</a:t>
            </a:r>
            <a:r>
              <a:rPr lang="en-US" i="1" dirty="0"/>
              <a:t> </a:t>
            </a:r>
            <a:r>
              <a:rPr lang="en-US" dirty="0"/>
              <a:t>(visual ray) was something actually emitted from the eye.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354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How do we interact with nature?</a:t>
            </a:r>
            <a:br>
              <a:rPr lang="en-US" sz="3100" dirty="0" smtClean="0"/>
            </a:br>
            <a:r>
              <a:rPr lang="en-US" sz="3100" dirty="0" smtClean="0"/>
              <a:t>Our –Human- Sensory Stock</a:t>
            </a:r>
            <a:br>
              <a:rPr lang="en-US" sz="3100" dirty="0" smtClean="0"/>
            </a:br>
            <a:r>
              <a:rPr lang="en-US" sz="3100" b="1" dirty="0" smtClean="0"/>
              <a:t>Aristotelian low hanging fruits</a:t>
            </a:r>
            <a:r>
              <a:rPr lang="en-US" dirty="0" smtClean="0"/>
              <a:t>	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038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Old Five+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Vision/ sight</a:t>
            </a:r>
            <a:r>
              <a:rPr lang="en-US" dirty="0" smtClean="0"/>
              <a:t> </a:t>
            </a:r>
            <a:r>
              <a:rPr lang="en-US" sz="1800" dirty="0" smtClean="0"/>
              <a:t>(one way)</a:t>
            </a:r>
            <a:endParaRPr lang="en-US" dirty="0" smtClean="0"/>
          </a:p>
          <a:p>
            <a:pPr lvl="1"/>
            <a:r>
              <a:rPr lang="en-US" dirty="0" smtClean="0"/>
              <a:t>Touch </a:t>
            </a:r>
            <a:r>
              <a:rPr lang="en-US" sz="1800" dirty="0" smtClean="0"/>
              <a:t>(two ways)</a:t>
            </a:r>
            <a:endParaRPr lang="en-US" dirty="0" smtClean="0"/>
          </a:p>
          <a:p>
            <a:pPr lvl="2"/>
            <a:r>
              <a:rPr lang="en-US" i="1" dirty="0">
                <a:solidFill>
                  <a:srgbClr val="FF0000"/>
                </a:solidFill>
              </a:rPr>
              <a:t>Opposable </a:t>
            </a:r>
            <a:r>
              <a:rPr lang="en-US" i="1" dirty="0" smtClean="0">
                <a:solidFill>
                  <a:srgbClr val="FF0000"/>
                </a:solidFill>
              </a:rPr>
              <a:t>Thumb</a:t>
            </a:r>
            <a:endParaRPr lang="en-GB" i="1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Hearing</a:t>
            </a:r>
          </a:p>
          <a:p>
            <a:pPr lvl="1"/>
            <a:r>
              <a:rPr lang="en-US" dirty="0" smtClean="0"/>
              <a:t>Taste </a:t>
            </a:r>
          </a:p>
          <a:p>
            <a:pPr lvl="1"/>
            <a:r>
              <a:rPr lang="en-US" dirty="0" smtClean="0"/>
              <a:t>Smell</a:t>
            </a:r>
          </a:p>
          <a:p>
            <a:pPr marL="457200" lvl="1" indent="0">
              <a:buNone/>
            </a:pPr>
            <a:endParaRPr lang="en-US" i="1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537" y="1371397"/>
            <a:ext cx="3256215" cy="4003674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F7EA3D-203A-4776-A4B1-63B68EB5DD2F}" type="slidenum">
              <a:rPr lang="en-GB" smtClean="0"/>
              <a:t>8</a:t>
            </a:fld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3239" y="5455656"/>
            <a:ext cx="6210761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123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old 5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54563"/>
          </a:xfrm>
        </p:spPr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/>
              <a:t>New: Vestibular (body position, tilt), </a:t>
            </a:r>
            <a:endParaRPr lang="en-US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Vision </a:t>
            </a:r>
            <a:r>
              <a:rPr lang="en-US" i="1" dirty="0" smtClean="0">
                <a:sym typeface="Wingdings" panose="05000000000000000000" pitchFamily="2" charset="2"/>
              </a:rPr>
              <a:t> </a:t>
            </a:r>
            <a:r>
              <a:rPr lang="en-US" i="1" dirty="0" err="1" smtClean="0"/>
              <a:t>Colour</a:t>
            </a:r>
            <a:endParaRPr lang="en-US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Pain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Heat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Touch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 </a:t>
            </a:r>
            <a:r>
              <a:rPr lang="en-US" i="1" dirty="0" smtClean="0"/>
              <a:t>Contact and flow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Surface vibrations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/>
              <a:t>Hearing </a:t>
            </a: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 Echo location, (clicking)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ym typeface="Wingdings" panose="05000000000000000000" pitchFamily="2" charset="2"/>
              </a:rPr>
              <a:t>Electric Fields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ym typeface="Wingdings" panose="05000000000000000000" pitchFamily="2" charset="2"/>
              </a:rPr>
              <a:t>Magnetic fields</a:t>
            </a:r>
            <a:endParaRPr lang="en-US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i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30/08/2024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Historical Materialism Cluj-Napoca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25EB5-8B36-4B5C-81C5-ACB326E0DA78}" type="slidenum">
              <a:rPr lang="en-GB" smtClean="0"/>
              <a:t>9</a:t>
            </a:fld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0" r="16701" b="18195"/>
          <a:stretch/>
        </p:blipFill>
        <p:spPr bwMode="auto">
          <a:xfrm>
            <a:off x="4784002" y="2568700"/>
            <a:ext cx="1557196" cy="1425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77530" y="2590800"/>
            <a:ext cx="584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Bats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982" y="4005938"/>
            <a:ext cx="2219325" cy="1692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486400" y="39946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Electric eel</a:t>
            </a:r>
            <a:endParaRPr lang="en-GB" dirty="0"/>
          </a:p>
        </p:txBody>
      </p:sp>
      <p:pic>
        <p:nvPicPr>
          <p:cNvPr id="1029" name="Picture 5" descr="How Migrating Birds Use Quantum Effects ..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2" r="6680" b="7889"/>
          <a:stretch/>
        </p:blipFill>
        <p:spPr bwMode="auto">
          <a:xfrm>
            <a:off x="4344908" y="4993380"/>
            <a:ext cx="1217691" cy="141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 rot="10800000" flipV="1">
            <a:off x="5632724" y="5793433"/>
            <a:ext cx="14297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Migrating birds</a:t>
            </a:r>
            <a:endParaRPr lang="en-GB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2" r="9830" b="7507"/>
          <a:stretch/>
        </p:blipFill>
        <p:spPr bwMode="auto">
          <a:xfrm>
            <a:off x="6693781" y="1292738"/>
            <a:ext cx="2152365" cy="1146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029200" y="1382514"/>
            <a:ext cx="15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Mantis shrimp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84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1476</TotalTime>
  <Words>1713</Words>
  <Application>Microsoft Office PowerPoint</Application>
  <PresentationFormat>On-screen Show (4:3)</PresentationFormat>
  <Paragraphs>316</Paragraphs>
  <Slides>25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From the body to the Ideal and back Joost Kircz Soc21.nl (board member) marxismandsciences.org (editor) www.kra.nl</vt:lpstr>
      <vt:lpstr>We have our body, That is all</vt:lpstr>
      <vt:lpstr>PowerPoint Presentation</vt:lpstr>
      <vt:lpstr>The dialectics of  Inside out &amp;  Outside in</vt:lpstr>
      <vt:lpstr>Language</vt:lpstr>
      <vt:lpstr>PowerPoint Presentation</vt:lpstr>
      <vt:lpstr>How do we interact with nature? Our –Human- Sensory Stock Aristotelian low hanging fruits </vt:lpstr>
      <vt:lpstr>How do we interact with nature? Our –Human- Sensory Stock Aristotelian low hanging fruits </vt:lpstr>
      <vt:lpstr>Beyond the old 5</vt:lpstr>
      <vt:lpstr>The growth of ignorance</vt:lpstr>
      <vt:lpstr>The growth of ignorance/ extending the model</vt:lpstr>
      <vt:lpstr>PowerPoint Presentation</vt:lpstr>
      <vt:lpstr>PowerPoint Presentation</vt:lpstr>
      <vt:lpstr>PowerPoint Presentation</vt:lpstr>
      <vt:lpstr>Archimedes and the approximation</vt:lpstr>
      <vt:lpstr>The dynamics of human thinking  </vt:lpstr>
      <vt:lpstr>PowerPoint Presentation</vt:lpstr>
      <vt:lpstr>PowerPoint Presentation</vt:lpstr>
      <vt:lpstr>PowerPoint Presentation</vt:lpstr>
      <vt:lpstr>PowerPoint Presentation</vt:lpstr>
      <vt:lpstr>Ewald Ilyenkovian’s Ideal</vt:lpstr>
      <vt:lpstr>Representing Kant’s Ideals in  social representations</vt:lpstr>
      <vt:lpstr>Getting out of our cage</vt:lpstr>
      <vt:lpstr>Getting out of our cage</vt:lpstr>
      <vt:lpstr>Analogue computer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</dc:creator>
  <cp:lastModifiedBy>x</cp:lastModifiedBy>
  <cp:revision>119</cp:revision>
  <dcterms:created xsi:type="dcterms:W3CDTF">2024-07-22T14:54:10Z</dcterms:created>
  <dcterms:modified xsi:type="dcterms:W3CDTF">2024-08-19T12:36:11Z</dcterms:modified>
</cp:coreProperties>
</file>