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9" r:id="rId11"/>
    <p:sldId id="264" r:id="rId12"/>
    <p:sldId id="265" r:id="rId13"/>
    <p:sldId id="266" r:id="rId14"/>
    <p:sldId id="27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2" d="100"/>
          <a:sy n="122"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015B0-DFE8-4165-A28D-9171589A439B}"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996A7-5210-4CCB-8362-9143007B6601}" type="slidenum">
              <a:rPr lang="en-US" smtClean="0"/>
              <a:t>‹#›</a:t>
            </a:fld>
            <a:endParaRPr lang="en-US"/>
          </a:p>
        </p:txBody>
      </p:sp>
    </p:spTree>
    <p:extLst>
      <p:ext uri="{BB962C8B-B14F-4D97-AF65-F5344CB8AC3E}">
        <p14:creationId xmlns:p14="http://schemas.microsoft.com/office/powerpoint/2010/main" val="177473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996A7-5210-4CCB-8362-9143007B6601}" type="slidenum">
              <a:rPr lang="en-US" smtClean="0"/>
              <a:t>1</a:t>
            </a:fld>
            <a:endParaRPr lang="en-US"/>
          </a:p>
        </p:txBody>
      </p:sp>
    </p:spTree>
    <p:extLst>
      <p:ext uri="{BB962C8B-B14F-4D97-AF65-F5344CB8AC3E}">
        <p14:creationId xmlns:p14="http://schemas.microsoft.com/office/powerpoint/2010/main" val="285428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90725-17F0-4019-BA1F-41624BB7AF1C}" type="datetime1">
              <a:rPr lang="en-US" smtClean="0"/>
              <a:t>4/13/2026</a:t>
            </a:fld>
            <a:endParaRPr lang="en-US"/>
          </a:p>
        </p:txBody>
      </p:sp>
      <p:sp>
        <p:nvSpPr>
          <p:cNvPr id="5" name="Footer Placeholder 4"/>
          <p:cNvSpPr>
            <a:spLocks noGrp="1"/>
          </p:cNvSpPr>
          <p:nvPr>
            <p:ph type="ftr" sz="quarter" idx="11"/>
          </p:nvPr>
        </p:nvSpPr>
        <p:spPr/>
        <p:txBody>
          <a:bodyPr/>
          <a:lstStyle/>
          <a:p>
            <a:r>
              <a:rPr lang="en-US" smtClean="0"/>
              <a:t>Joost Kircz @ HM-conference Cluj April 2026</a:t>
            </a:r>
            <a:endParaRPr lang="en-US"/>
          </a:p>
        </p:txBody>
      </p:sp>
      <p:sp>
        <p:nvSpPr>
          <p:cNvPr id="6" name="Slide Number Placeholder 5"/>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395764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4B534-A780-421D-92BF-016381D7D900}" type="datetime1">
              <a:rPr lang="en-US" smtClean="0"/>
              <a:t>4/13/2026</a:t>
            </a:fld>
            <a:endParaRPr lang="en-US"/>
          </a:p>
        </p:txBody>
      </p:sp>
      <p:sp>
        <p:nvSpPr>
          <p:cNvPr id="5" name="Footer Placeholder 4"/>
          <p:cNvSpPr>
            <a:spLocks noGrp="1"/>
          </p:cNvSpPr>
          <p:nvPr>
            <p:ph type="ftr" sz="quarter" idx="11"/>
          </p:nvPr>
        </p:nvSpPr>
        <p:spPr/>
        <p:txBody>
          <a:bodyPr/>
          <a:lstStyle/>
          <a:p>
            <a:r>
              <a:rPr lang="en-US" smtClean="0"/>
              <a:t>Joost Kircz @ HM-conference Cluj April 2026</a:t>
            </a:r>
            <a:endParaRPr lang="en-US"/>
          </a:p>
        </p:txBody>
      </p:sp>
      <p:sp>
        <p:nvSpPr>
          <p:cNvPr id="6" name="Slide Number Placeholder 5"/>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7775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F1B09-14C7-49A2-9467-4EC52267CA29}" type="datetime1">
              <a:rPr lang="en-US" smtClean="0"/>
              <a:t>4/13/2026</a:t>
            </a:fld>
            <a:endParaRPr lang="en-US"/>
          </a:p>
        </p:txBody>
      </p:sp>
      <p:sp>
        <p:nvSpPr>
          <p:cNvPr id="5" name="Footer Placeholder 4"/>
          <p:cNvSpPr>
            <a:spLocks noGrp="1"/>
          </p:cNvSpPr>
          <p:nvPr>
            <p:ph type="ftr" sz="quarter" idx="11"/>
          </p:nvPr>
        </p:nvSpPr>
        <p:spPr/>
        <p:txBody>
          <a:bodyPr/>
          <a:lstStyle/>
          <a:p>
            <a:r>
              <a:rPr lang="en-US" smtClean="0"/>
              <a:t>Joost Kircz @ HM-conference Cluj April 2026</a:t>
            </a:r>
            <a:endParaRPr lang="en-US"/>
          </a:p>
        </p:txBody>
      </p:sp>
      <p:sp>
        <p:nvSpPr>
          <p:cNvPr id="6" name="Slide Number Placeholder 5"/>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179911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335A3-E4D8-47F6-9B76-35874B90DB62}" type="datetime1">
              <a:rPr lang="en-US" smtClean="0"/>
              <a:t>4/13/2026</a:t>
            </a:fld>
            <a:endParaRPr lang="en-US"/>
          </a:p>
        </p:txBody>
      </p:sp>
      <p:sp>
        <p:nvSpPr>
          <p:cNvPr id="5" name="Footer Placeholder 4"/>
          <p:cNvSpPr>
            <a:spLocks noGrp="1"/>
          </p:cNvSpPr>
          <p:nvPr>
            <p:ph type="ftr" sz="quarter" idx="11"/>
          </p:nvPr>
        </p:nvSpPr>
        <p:spPr/>
        <p:txBody>
          <a:bodyPr/>
          <a:lstStyle/>
          <a:p>
            <a:r>
              <a:rPr lang="en-US" smtClean="0"/>
              <a:t>Joost Kircz @ HM-conference Cluj April 2026</a:t>
            </a:r>
            <a:endParaRPr lang="en-US"/>
          </a:p>
        </p:txBody>
      </p:sp>
      <p:sp>
        <p:nvSpPr>
          <p:cNvPr id="6" name="Slide Number Placeholder 5"/>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328384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67BC5-7864-4D97-A1D1-7037C20184B7}" type="datetime1">
              <a:rPr lang="en-US" smtClean="0"/>
              <a:t>4/13/2026</a:t>
            </a:fld>
            <a:endParaRPr lang="en-US"/>
          </a:p>
        </p:txBody>
      </p:sp>
      <p:sp>
        <p:nvSpPr>
          <p:cNvPr id="5" name="Footer Placeholder 4"/>
          <p:cNvSpPr>
            <a:spLocks noGrp="1"/>
          </p:cNvSpPr>
          <p:nvPr>
            <p:ph type="ftr" sz="quarter" idx="11"/>
          </p:nvPr>
        </p:nvSpPr>
        <p:spPr/>
        <p:txBody>
          <a:bodyPr/>
          <a:lstStyle/>
          <a:p>
            <a:r>
              <a:rPr lang="en-US" smtClean="0"/>
              <a:t>Joost Kircz @ HM-conference Cluj April 2026</a:t>
            </a:r>
            <a:endParaRPr lang="en-US"/>
          </a:p>
        </p:txBody>
      </p:sp>
      <p:sp>
        <p:nvSpPr>
          <p:cNvPr id="6" name="Slide Number Placeholder 5"/>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27504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9DACF-81FB-4F1F-A666-D2D412C56986}" type="datetime1">
              <a:rPr lang="en-US" smtClean="0"/>
              <a:t>4/13/2026</a:t>
            </a:fld>
            <a:endParaRPr lang="en-US"/>
          </a:p>
        </p:txBody>
      </p:sp>
      <p:sp>
        <p:nvSpPr>
          <p:cNvPr id="6" name="Footer Placeholder 5"/>
          <p:cNvSpPr>
            <a:spLocks noGrp="1"/>
          </p:cNvSpPr>
          <p:nvPr>
            <p:ph type="ftr" sz="quarter" idx="11"/>
          </p:nvPr>
        </p:nvSpPr>
        <p:spPr/>
        <p:txBody>
          <a:bodyPr/>
          <a:lstStyle/>
          <a:p>
            <a:r>
              <a:rPr lang="en-US" smtClean="0"/>
              <a:t>Joost Kircz @ HM-conference Cluj April 2026</a:t>
            </a:r>
            <a:endParaRPr lang="en-US"/>
          </a:p>
        </p:txBody>
      </p:sp>
      <p:sp>
        <p:nvSpPr>
          <p:cNvPr id="7" name="Slide Number Placeholder 6"/>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16485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4470AF-491D-4CA9-BFC3-ED8AF142E8F7}" type="datetime1">
              <a:rPr lang="en-US" smtClean="0"/>
              <a:t>4/13/2026</a:t>
            </a:fld>
            <a:endParaRPr lang="en-US"/>
          </a:p>
        </p:txBody>
      </p:sp>
      <p:sp>
        <p:nvSpPr>
          <p:cNvPr id="8" name="Footer Placeholder 7"/>
          <p:cNvSpPr>
            <a:spLocks noGrp="1"/>
          </p:cNvSpPr>
          <p:nvPr>
            <p:ph type="ftr" sz="quarter" idx="11"/>
          </p:nvPr>
        </p:nvSpPr>
        <p:spPr/>
        <p:txBody>
          <a:bodyPr/>
          <a:lstStyle/>
          <a:p>
            <a:r>
              <a:rPr lang="en-US" smtClean="0"/>
              <a:t>Joost Kircz @ HM-conference Cluj April 2026</a:t>
            </a:r>
            <a:endParaRPr lang="en-US"/>
          </a:p>
        </p:txBody>
      </p:sp>
      <p:sp>
        <p:nvSpPr>
          <p:cNvPr id="9" name="Slide Number Placeholder 8"/>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180550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5AFFE-F0CF-4355-8B98-47C04F290B85}" type="datetime1">
              <a:rPr lang="en-US" smtClean="0"/>
              <a:t>4/13/2026</a:t>
            </a:fld>
            <a:endParaRPr lang="en-US"/>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205222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FC61A-A606-4759-8448-487AC2474E62}" type="datetime1">
              <a:rPr lang="en-US" smtClean="0"/>
              <a:t>4/13/2026</a:t>
            </a:fld>
            <a:endParaRPr lang="en-US"/>
          </a:p>
        </p:txBody>
      </p:sp>
      <p:sp>
        <p:nvSpPr>
          <p:cNvPr id="3" name="Footer Placeholder 2"/>
          <p:cNvSpPr>
            <a:spLocks noGrp="1"/>
          </p:cNvSpPr>
          <p:nvPr>
            <p:ph type="ftr" sz="quarter" idx="11"/>
          </p:nvPr>
        </p:nvSpPr>
        <p:spPr/>
        <p:txBody>
          <a:bodyPr/>
          <a:lstStyle/>
          <a:p>
            <a:r>
              <a:rPr lang="en-US" smtClean="0"/>
              <a:t>Joost Kircz @ HM-conference Cluj April 2026</a:t>
            </a:r>
            <a:endParaRPr lang="en-US"/>
          </a:p>
        </p:txBody>
      </p:sp>
      <p:sp>
        <p:nvSpPr>
          <p:cNvPr id="4" name="Slide Number Placeholder 3"/>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236678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F1C6F-81BD-4F57-8010-C01534294929}" type="datetime1">
              <a:rPr lang="en-US" smtClean="0"/>
              <a:t>4/13/2026</a:t>
            </a:fld>
            <a:endParaRPr lang="en-US"/>
          </a:p>
        </p:txBody>
      </p:sp>
      <p:sp>
        <p:nvSpPr>
          <p:cNvPr id="6" name="Footer Placeholder 5"/>
          <p:cNvSpPr>
            <a:spLocks noGrp="1"/>
          </p:cNvSpPr>
          <p:nvPr>
            <p:ph type="ftr" sz="quarter" idx="11"/>
          </p:nvPr>
        </p:nvSpPr>
        <p:spPr/>
        <p:txBody>
          <a:bodyPr/>
          <a:lstStyle/>
          <a:p>
            <a:r>
              <a:rPr lang="en-US" smtClean="0"/>
              <a:t>Joost Kircz @ HM-conference Cluj April 2026</a:t>
            </a:r>
            <a:endParaRPr lang="en-US"/>
          </a:p>
        </p:txBody>
      </p:sp>
      <p:sp>
        <p:nvSpPr>
          <p:cNvPr id="7" name="Slide Number Placeholder 6"/>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325687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614D5-705F-4435-BD03-32B62C38026E}" type="datetime1">
              <a:rPr lang="en-US" smtClean="0"/>
              <a:t>4/13/2026</a:t>
            </a:fld>
            <a:endParaRPr lang="en-US"/>
          </a:p>
        </p:txBody>
      </p:sp>
      <p:sp>
        <p:nvSpPr>
          <p:cNvPr id="6" name="Footer Placeholder 5"/>
          <p:cNvSpPr>
            <a:spLocks noGrp="1"/>
          </p:cNvSpPr>
          <p:nvPr>
            <p:ph type="ftr" sz="quarter" idx="11"/>
          </p:nvPr>
        </p:nvSpPr>
        <p:spPr/>
        <p:txBody>
          <a:bodyPr/>
          <a:lstStyle/>
          <a:p>
            <a:r>
              <a:rPr lang="en-US" smtClean="0"/>
              <a:t>Joost Kircz @ HM-conference Cluj April 2026</a:t>
            </a:r>
            <a:endParaRPr lang="en-US"/>
          </a:p>
        </p:txBody>
      </p:sp>
      <p:sp>
        <p:nvSpPr>
          <p:cNvPr id="7" name="Slide Number Placeholder 6"/>
          <p:cNvSpPr>
            <a:spLocks noGrp="1"/>
          </p:cNvSpPr>
          <p:nvPr>
            <p:ph type="sldNum" sz="quarter" idx="12"/>
          </p:nvPr>
        </p:nvSpPr>
        <p:spPr/>
        <p:txBody>
          <a:bodyPr/>
          <a:lstStyle/>
          <a:p>
            <a:fld id="{293E7401-351E-431D-8F87-D4BD760A1746}" type="slidenum">
              <a:rPr lang="en-US" smtClean="0"/>
              <a:t>‹#›</a:t>
            </a:fld>
            <a:endParaRPr lang="en-US"/>
          </a:p>
        </p:txBody>
      </p:sp>
    </p:spTree>
    <p:extLst>
      <p:ext uri="{BB962C8B-B14F-4D97-AF65-F5344CB8AC3E}">
        <p14:creationId xmlns:p14="http://schemas.microsoft.com/office/powerpoint/2010/main" val="4705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1536B-153B-4770-8AB8-84BD474EAD24}" type="datetime1">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Joost Kircz @ HM-conference Cluj April 2026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E7401-351E-431D-8F87-D4BD760A1746}" type="slidenum">
              <a:rPr lang="en-US" smtClean="0"/>
              <a:t>‹#›</a:t>
            </a:fld>
            <a:endParaRPr lang="en-US"/>
          </a:p>
        </p:txBody>
      </p:sp>
    </p:spTree>
    <p:extLst>
      <p:ext uri="{BB962C8B-B14F-4D97-AF65-F5344CB8AC3E}">
        <p14:creationId xmlns:p14="http://schemas.microsoft.com/office/powerpoint/2010/main" val="58683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rcz@kra.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kra.n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kra.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0000"/>
                </a:solidFill>
              </a:rPr>
              <a:t>Bogdanov’s proletarian science, and post-revolutionary knowledge</a:t>
            </a:r>
            <a:endParaRPr lang="en-US" dirty="0">
              <a:solidFill>
                <a:srgbClr val="FF0000"/>
              </a:solidFill>
            </a:endParaRPr>
          </a:p>
        </p:txBody>
      </p:sp>
      <p:sp>
        <p:nvSpPr>
          <p:cNvPr id="3" name="Subtitle 2"/>
          <p:cNvSpPr>
            <a:spLocks noGrp="1"/>
          </p:cNvSpPr>
          <p:nvPr>
            <p:ph type="subTitle" idx="1"/>
          </p:nvPr>
        </p:nvSpPr>
        <p:spPr/>
        <p:txBody>
          <a:bodyPr>
            <a:normAutofit fontScale="92500" lnSpcReduction="20000"/>
          </a:bodyPr>
          <a:lstStyle/>
          <a:p>
            <a:r>
              <a:rPr lang="en-US" sz="4400" dirty="0" smtClean="0"/>
              <a:t>Joost Kircz </a:t>
            </a:r>
          </a:p>
          <a:p>
            <a:r>
              <a:rPr lang="en-US" dirty="0" smtClean="0"/>
              <a:t>Soc21.nl and MarxismandSciences.org</a:t>
            </a:r>
          </a:p>
          <a:p>
            <a:r>
              <a:rPr lang="en-US" dirty="0" smtClean="0">
                <a:hlinkClick r:id="rId3"/>
              </a:rPr>
              <a:t>Kircz@kra.nl</a:t>
            </a:r>
            <a:r>
              <a:rPr lang="en-US" dirty="0" smtClean="0"/>
              <a:t>   </a:t>
            </a:r>
            <a:r>
              <a:rPr lang="en-US" dirty="0" smtClean="0">
                <a:hlinkClick r:id="rId4"/>
              </a:rPr>
              <a:t>www.kra.nl</a:t>
            </a:r>
            <a:r>
              <a:rPr lang="en-US" dirty="0" smtClean="0"/>
              <a:t> </a:t>
            </a:r>
          </a:p>
          <a:p>
            <a:r>
              <a:rPr lang="en-US" dirty="0" smtClean="0"/>
              <a:t>Historical Materialism </a:t>
            </a:r>
            <a:r>
              <a:rPr lang="en-US" dirty="0" err="1" smtClean="0"/>
              <a:t>Cluj</a:t>
            </a:r>
            <a:r>
              <a:rPr lang="en-US" dirty="0" smtClean="0"/>
              <a:t> April 2026</a:t>
            </a:r>
            <a:endParaRPr lang="en-US" dirty="0"/>
          </a:p>
        </p:txBody>
      </p:sp>
    </p:spTree>
    <p:extLst>
      <p:ext uri="{BB962C8B-B14F-4D97-AF65-F5344CB8AC3E}">
        <p14:creationId xmlns:p14="http://schemas.microsoft.com/office/powerpoint/2010/main" val="307546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Bogdanov’s theses on Proletarian Science</a:t>
            </a:r>
          </a:p>
        </p:txBody>
      </p:sp>
      <p:sp>
        <p:nvSpPr>
          <p:cNvPr id="3" name="Content Placeholder 2"/>
          <p:cNvSpPr>
            <a:spLocks noGrp="1"/>
          </p:cNvSpPr>
          <p:nvPr>
            <p:ph idx="1"/>
          </p:nvPr>
        </p:nvSpPr>
        <p:spPr/>
        <p:txBody>
          <a:bodyPr>
            <a:normAutofit fontScale="92500" lnSpcReduction="10000"/>
          </a:bodyPr>
          <a:lstStyle/>
          <a:p>
            <a:r>
              <a:rPr lang="en-US" sz="3200" dirty="0"/>
              <a:t>#6 </a:t>
            </a:r>
            <a:br>
              <a:rPr lang="en-US" sz="3200" dirty="0"/>
            </a:br>
            <a:r>
              <a:rPr lang="en-US" sz="3200" dirty="0"/>
              <a:t>The development of </a:t>
            </a:r>
            <a:r>
              <a:rPr lang="en-US" sz="3200" dirty="0">
                <a:solidFill>
                  <a:srgbClr val="FF0000"/>
                </a:solidFill>
              </a:rPr>
              <a:t>machine production</a:t>
            </a:r>
            <a:r>
              <a:rPr lang="en-US" sz="3200" dirty="0"/>
              <a:t>, which brought about a unity of technical methods, stimulated a trend in science </a:t>
            </a:r>
            <a:r>
              <a:rPr lang="en-US" sz="3200" dirty="0">
                <a:solidFill>
                  <a:srgbClr val="FF0000"/>
                </a:solidFill>
              </a:rPr>
              <a:t>for the unification of  methods </a:t>
            </a:r>
            <a:r>
              <a:rPr lang="en-US" sz="3200" dirty="0"/>
              <a:t>and an overcoming of the harmful aspects of specialization.</a:t>
            </a:r>
          </a:p>
          <a:p>
            <a:r>
              <a:rPr lang="en-US" sz="3200" dirty="0"/>
              <a:t>#12</a:t>
            </a:r>
            <a:br>
              <a:rPr lang="en-US" sz="3200" dirty="0"/>
            </a:br>
            <a:r>
              <a:rPr lang="en-US" sz="3200" dirty="0" smtClean="0"/>
              <a:t>A </a:t>
            </a:r>
            <a:r>
              <a:rPr lang="en-US" sz="3200" dirty="0"/>
              <a:t>reinterpretation of the content and a transformation of the external form of science will mean that “socialism” will become its foundation, which is to say that science will become adapted to the tasks of the struggle for, and construction of, socialism.</a:t>
            </a:r>
            <a:r>
              <a:rPr lang="en-US" dirty="0"/>
              <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10</a:t>
            </a:fld>
            <a:endParaRPr lang="en-US"/>
          </a:p>
        </p:txBody>
      </p:sp>
    </p:spTree>
    <p:extLst>
      <p:ext uri="{BB962C8B-B14F-4D97-AF65-F5344CB8AC3E}">
        <p14:creationId xmlns:p14="http://schemas.microsoft.com/office/powerpoint/2010/main" val="89143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now to post revolutionary science! 1</a:t>
            </a:r>
            <a:endParaRPr lang="en-US" dirty="0"/>
          </a:p>
        </p:txBody>
      </p:sp>
      <p:sp>
        <p:nvSpPr>
          <p:cNvPr id="3" name="Content Placeholder 2"/>
          <p:cNvSpPr>
            <a:spLocks noGrp="1"/>
          </p:cNvSpPr>
          <p:nvPr>
            <p:ph idx="1"/>
          </p:nvPr>
        </p:nvSpPr>
        <p:spPr>
          <a:xfrm>
            <a:off x="838200" y="1484923"/>
            <a:ext cx="10515600" cy="4692040"/>
          </a:xfrm>
        </p:spPr>
        <p:txBody>
          <a:bodyPr>
            <a:normAutofit lnSpcReduction="10000"/>
          </a:bodyPr>
          <a:lstStyle/>
          <a:p>
            <a:pPr marL="0" indent="0">
              <a:buNone/>
            </a:pPr>
            <a:r>
              <a:rPr lang="en-US" dirty="0" smtClean="0">
                <a:solidFill>
                  <a:srgbClr val="FF0000"/>
                </a:solidFill>
              </a:rPr>
              <a:t>To introduce a non-capitalist all-encompassing model we do need a socialist revolution. This needs preparatory actions and organization.</a:t>
            </a:r>
          </a:p>
          <a:p>
            <a:pPr marL="0" indent="0">
              <a:buNone/>
            </a:pPr>
            <a:r>
              <a:rPr lang="en-US" dirty="0" smtClean="0"/>
              <a:t> Here, Bogdanov’s depart form the Marxist tradition. </a:t>
            </a:r>
          </a:p>
          <a:p>
            <a:pPr marL="514350" indent="-514350">
              <a:buAutoNum type="arabicParenR"/>
            </a:pPr>
            <a:r>
              <a:rPr lang="en-US" dirty="0" smtClean="0"/>
              <a:t>Fundamentally:</a:t>
            </a:r>
          </a:p>
          <a:p>
            <a:pPr marL="0" indent="0">
              <a:buNone/>
            </a:pPr>
            <a:r>
              <a:rPr lang="en-US" dirty="0" smtClean="0">
                <a:solidFill>
                  <a:schemeClr val="tx2">
                    <a:lumMod val="75000"/>
                  </a:schemeClr>
                </a:solidFill>
              </a:rPr>
              <a:t>Bogdanov, </a:t>
            </a:r>
            <a:r>
              <a:rPr lang="en-US" dirty="0" smtClean="0"/>
              <a:t>adheres to </a:t>
            </a:r>
            <a:r>
              <a:rPr lang="en-US" u="sng" dirty="0" smtClean="0"/>
              <a:t>equilibrium</a:t>
            </a:r>
            <a:r>
              <a:rPr lang="en-US" dirty="0" smtClean="0"/>
              <a:t> and sees progress as ‘dynamical equilibrium’ (think also about Bukharin’s economical thinking). The fundamental wholeness comprises of dynamical motion within an essentially equilibrium situation. </a:t>
            </a:r>
            <a:r>
              <a:rPr lang="en-US" u="sng" dirty="0" smtClean="0"/>
              <a:t>No breaks, kinks, or jumps.</a:t>
            </a:r>
          </a:p>
          <a:p>
            <a:pPr marL="0" indent="0">
              <a:buNone/>
            </a:pPr>
            <a:r>
              <a:rPr lang="en-US" dirty="0" smtClean="0">
                <a:solidFill>
                  <a:schemeClr val="tx2">
                    <a:lumMod val="75000"/>
                  </a:schemeClr>
                </a:solidFill>
              </a:rPr>
              <a:t>Marxist</a:t>
            </a:r>
            <a:r>
              <a:rPr lang="en-US" dirty="0" smtClean="0"/>
              <a:t> dialectics takes </a:t>
            </a:r>
            <a:r>
              <a:rPr lang="en-US" u="sng" dirty="0" smtClean="0"/>
              <a:t>oppositions, negations, and transcending </a:t>
            </a:r>
            <a:r>
              <a:rPr lang="en-US" dirty="0" smtClean="0"/>
              <a:t>as fundamental ingredients. Social change introduces novel notions, rules, and understanding. </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11</a:t>
            </a:fld>
            <a:endParaRPr lang="en-US"/>
          </a:p>
        </p:txBody>
      </p:sp>
    </p:spTree>
    <p:extLst>
      <p:ext uri="{BB962C8B-B14F-4D97-AF65-F5344CB8AC3E}">
        <p14:creationId xmlns:p14="http://schemas.microsoft.com/office/powerpoint/2010/main" val="1749749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now to post revolutionary science!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2) Practically</a:t>
            </a:r>
          </a:p>
          <a:p>
            <a:pPr marL="0" indent="0">
              <a:buNone/>
            </a:pPr>
            <a:r>
              <a:rPr lang="en-US" dirty="0" smtClean="0"/>
              <a:t>How do we change society from capitalist to post capitalist?</a:t>
            </a:r>
          </a:p>
          <a:p>
            <a:pPr marL="0" indent="0">
              <a:buNone/>
            </a:pPr>
            <a:r>
              <a:rPr lang="en-US" dirty="0" smtClean="0"/>
              <a:t>- </a:t>
            </a:r>
            <a:r>
              <a:rPr lang="en-US" dirty="0" err="1" smtClean="0"/>
              <a:t>AgitProp</a:t>
            </a:r>
            <a:r>
              <a:rPr lang="en-US" dirty="0" smtClean="0"/>
              <a:t> (how to reach the illiterate majority of the population?)</a:t>
            </a:r>
          </a:p>
          <a:p>
            <a:pPr marL="0" indent="0">
              <a:buNone/>
            </a:pPr>
            <a:r>
              <a:rPr lang="en-US" dirty="0" smtClean="0"/>
              <a:t>- Education (Proletkult initiative) </a:t>
            </a:r>
          </a:p>
          <a:p>
            <a:pPr marL="0" indent="0">
              <a:buNone/>
            </a:pPr>
            <a:r>
              <a:rPr lang="en-US" dirty="0" smtClean="0"/>
              <a:t>- Political organization (Party and trade union building)</a:t>
            </a:r>
            <a:br>
              <a:rPr lang="en-US" dirty="0" smtClean="0"/>
            </a:br>
            <a:r>
              <a:rPr lang="en-US" dirty="0" smtClean="0"/>
              <a:t> </a:t>
            </a:r>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12</a:t>
            </a:fld>
            <a:endParaRPr lang="en-US"/>
          </a:p>
        </p:txBody>
      </p:sp>
    </p:spTree>
    <p:extLst>
      <p:ext uri="{BB962C8B-B14F-4D97-AF65-F5344CB8AC3E}">
        <p14:creationId xmlns:p14="http://schemas.microsoft.com/office/powerpoint/2010/main" val="3520161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282"/>
            <a:ext cx="10515600" cy="1028593"/>
          </a:xfrm>
        </p:spPr>
        <p:txBody>
          <a:bodyPr/>
          <a:lstStyle/>
          <a:p>
            <a:r>
              <a:rPr lang="en-US" dirty="0" smtClean="0"/>
              <a:t>Caveats towards </a:t>
            </a:r>
            <a:r>
              <a:rPr lang="en-US" i="1" dirty="0" smtClean="0"/>
              <a:t>after a socialist revolution</a:t>
            </a:r>
            <a:endParaRPr lang="en-US" i="1" dirty="0"/>
          </a:p>
        </p:txBody>
      </p:sp>
      <p:sp>
        <p:nvSpPr>
          <p:cNvPr id="3" name="Content Placeholder 2"/>
          <p:cNvSpPr>
            <a:spLocks noGrp="1"/>
          </p:cNvSpPr>
          <p:nvPr>
            <p:ph idx="1"/>
          </p:nvPr>
        </p:nvSpPr>
        <p:spPr>
          <a:xfrm>
            <a:off x="838200" y="1158875"/>
            <a:ext cx="10515600" cy="4832350"/>
          </a:xfrm>
        </p:spPr>
        <p:txBody>
          <a:bodyPr>
            <a:normAutofit/>
          </a:bodyPr>
          <a:lstStyle/>
          <a:p>
            <a:r>
              <a:rPr lang="en-US" dirty="0" smtClean="0"/>
              <a:t>Underestimation of the transition time between capitalism and socialism. Despite major educational initiatives.</a:t>
            </a:r>
          </a:p>
          <a:p>
            <a:r>
              <a:rPr lang="en-US" dirty="0" smtClean="0"/>
              <a:t>Danger of rephrasing ‘experimental’ results and novel theories on the procrustean bed of State Dialectical Materialism (Diamat) “laws”.</a:t>
            </a:r>
            <a:br>
              <a:rPr lang="en-US" dirty="0" smtClean="0"/>
            </a:br>
            <a:r>
              <a:rPr lang="en-US" dirty="0" smtClean="0"/>
              <a:t>Or in the Bogdanov case: declaring that everything is relations in an organizational context. {</a:t>
            </a:r>
            <a:r>
              <a:rPr lang="en-US" sz="2400" dirty="0" smtClean="0"/>
              <a:t>Bogdanov on relativity theory, and Carlo Rovelli on his relational quantum mechanics}</a:t>
            </a:r>
            <a:endParaRPr lang="en-US" dirty="0" smtClean="0"/>
          </a:p>
          <a:p>
            <a:r>
              <a:rPr lang="en-US" dirty="0" smtClean="0"/>
              <a:t>Mixing of the applied sciences and knowledge, with model and theory development.</a:t>
            </a:r>
          </a:p>
          <a:p>
            <a:r>
              <a:rPr lang="en-US" dirty="0" smtClean="0"/>
              <a:t>Dreams of a final equilibrium state without jumps, breaks, or catastrophes.</a:t>
            </a:r>
          </a:p>
          <a:p>
            <a:endParaRPr lang="en-US" dirty="0"/>
          </a:p>
        </p:txBody>
      </p:sp>
      <p:sp>
        <p:nvSpPr>
          <p:cNvPr id="4" name="Footer Placeholder 3"/>
          <p:cNvSpPr>
            <a:spLocks noGrp="1"/>
          </p:cNvSpPr>
          <p:nvPr>
            <p:ph type="ftr" sz="quarter" idx="11"/>
          </p:nvPr>
        </p:nvSpPr>
        <p:spPr/>
        <p:txBody>
          <a:bodyPr/>
          <a:lstStyle/>
          <a:p>
            <a:r>
              <a:rPr lang="en-US" dirty="0" smtClean="0"/>
              <a:t>Joost Kircz @ HM-conference </a:t>
            </a:r>
            <a:r>
              <a:rPr lang="en-US" dirty="0" err="1" smtClean="0"/>
              <a:t>Cluj</a:t>
            </a:r>
            <a:r>
              <a:rPr lang="en-US" dirty="0" smtClean="0"/>
              <a:t> April 2026</a:t>
            </a:r>
            <a:endParaRPr lang="en-US" dirty="0"/>
          </a:p>
        </p:txBody>
      </p:sp>
      <p:sp>
        <p:nvSpPr>
          <p:cNvPr id="5" name="Slide Number Placeholder 4"/>
          <p:cNvSpPr>
            <a:spLocks noGrp="1"/>
          </p:cNvSpPr>
          <p:nvPr>
            <p:ph type="sldNum" sz="quarter" idx="12"/>
          </p:nvPr>
        </p:nvSpPr>
        <p:spPr/>
        <p:txBody>
          <a:bodyPr/>
          <a:lstStyle/>
          <a:p>
            <a:fld id="{293E7401-351E-431D-8F87-D4BD760A1746}" type="slidenum">
              <a:rPr lang="en-US" smtClean="0"/>
              <a:t>13</a:t>
            </a:fld>
            <a:endParaRPr lang="en-US"/>
          </a:p>
        </p:txBody>
      </p:sp>
    </p:spTree>
    <p:extLst>
      <p:ext uri="{BB962C8B-B14F-4D97-AF65-F5344CB8AC3E}">
        <p14:creationId xmlns:p14="http://schemas.microsoft.com/office/powerpoint/2010/main" val="2622234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endParaRPr lang="en-US" dirty="0"/>
          </a:p>
        </p:txBody>
      </p:sp>
      <p:sp>
        <p:nvSpPr>
          <p:cNvPr id="3" name="Content Placeholder 2"/>
          <p:cNvSpPr>
            <a:spLocks noGrp="1"/>
          </p:cNvSpPr>
          <p:nvPr>
            <p:ph idx="1"/>
          </p:nvPr>
        </p:nvSpPr>
        <p:spPr/>
        <p:txBody>
          <a:bodyPr/>
          <a:lstStyle/>
          <a:p>
            <a:pPr marL="0" indent="0">
              <a:buNone/>
            </a:pPr>
            <a:r>
              <a:rPr lang="en-US" dirty="0" smtClean="0"/>
              <a:t>I.  </a:t>
            </a:r>
            <a:r>
              <a:rPr lang="en-US" dirty="0"/>
              <a:t>Bogdanov’s equilibrium thinking is ad odds with dialectics, in particular transcendence and quantity                 quality transitions.</a:t>
            </a:r>
          </a:p>
          <a:p>
            <a:endParaRPr lang="en-US" dirty="0"/>
          </a:p>
          <a:p>
            <a:pPr marL="0" indent="0">
              <a:buNone/>
            </a:pPr>
            <a:r>
              <a:rPr lang="en-US" dirty="0" smtClean="0"/>
              <a:t>II. </a:t>
            </a:r>
            <a:r>
              <a:rPr lang="en-US" dirty="0"/>
              <a:t>Are relations an ontic category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14</a:t>
            </a:fld>
            <a:endParaRPr lang="en-US"/>
          </a:p>
        </p:txBody>
      </p:sp>
      <p:pic>
        <p:nvPicPr>
          <p:cNvPr id="6" name="Picture 5"/>
          <p:cNvPicPr>
            <a:picLocks noChangeAspect="1"/>
          </p:cNvPicPr>
          <p:nvPr/>
        </p:nvPicPr>
        <p:blipFill>
          <a:blip r:embed="rId2"/>
          <a:stretch>
            <a:fillRect/>
          </a:stretch>
        </p:blipFill>
        <p:spPr>
          <a:xfrm>
            <a:off x="6554719" y="2345500"/>
            <a:ext cx="1036410" cy="243861"/>
          </a:xfrm>
          <a:prstGeom prst="rect">
            <a:avLst/>
          </a:prstGeom>
        </p:spPr>
      </p:pic>
    </p:spTree>
    <p:extLst>
      <p:ext uri="{BB962C8B-B14F-4D97-AF65-F5344CB8AC3E}">
        <p14:creationId xmlns:p14="http://schemas.microsoft.com/office/powerpoint/2010/main" val="373577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More on </a:t>
            </a:r>
            <a:br>
              <a:rPr lang="en-US" dirty="0" smtClean="0"/>
            </a:br>
            <a:r>
              <a:rPr lang="en-US" dirty="0" smtClean="0">
                <a:hlinkClick r:id="rId2"/>
              </a:rPr>
              <a:t>www.kra.nl</a:t>
            </a:r>
            <a:r>
              <a:rPr lang="en-US" dirty="0" smtClean="0"/>
              <a:t>               </a:t>
            </a:r>
            <a:r>
              <a:rPr lang="en-US" dirty="0"/>
              <a:t>Publications                 Papers in Politics, Science and Philosophy     </a:t>
            </a:r>
          </a:p>
          <a:p>
            <a:pPr marL="0" indent="0">
              <a:buNone/>
            </a:pPr>
            <a:r>
              <a:rPr lang="en-US" dirty="0" smtClean="0"/>
              <a:t/>
            </a:r>
            <a:br>
              <a:rPr lang="en-US" dirty="0" smtClean="0"/>
            </a:br>
            <a:r>
              <a:rPr lang="en-US" dirty="0" smtClean="0"/>
              <a:t>'Walking </a:t>
            </a:r>
            <a:r>
              <a:rPr lang="en-US" dirty="0"/>
              <a:t>on the beach of Helgoland with Alexander, Carlo, and Werner'; Arguing about Marxism </a:t>
            </a:r>
            <a:r>
              <a:rPr lang="en-US"/>
              <a:t>versus </a:t>
            </a:r>
            <a:r>
              <a:rPr lang="en-US" smtClean="0"/>
              <a:t>Positivism’ </a:t>
            </a:r>
            <a:r>
              <a:rPr lang="en-US" dirty="0" smtClean="0"/>
              <a:t>(pdf)</a:t>
            </a:r>
            <a:r>
              <a:rPr lang="en-US" dirty="0"/>
              <a:t/>
            </a:r>
            <a:br>
              <a:rPr lang="en-US" dirty="0"/>
            </a:br>
            <a:endParaRPr lang="en-US" dirty="0" smtClean="0"/>
          </a:p>
          <a:p>
            <a:pPr marL="0" indent="0">
              <a:buNone/>
            </a:pPr>
            <a:r>
              <a:rPr lang="en-US" dirty="0" smtClean="0"/>
              <a:t>Bogdanov </a:t>
            </a:r>
            <a:r>
              <a:rPr lang="en-US" dirty="0"/>
              <a:t>and the discussion on proletarian science </a:t>
            </a:r>
            <a:r>
              <a:rPr lang="en-US" dirty="0" smtClean="0"/>
              <a:t>(pdf)</a:t>
            </a:r>
            <a:r>
              <a:rPr lang="en-US" dirty="0"/>
              <a:t/>
            </a:r>
            <a:br>
              <a:rPr lang="en-US" dirty="0"/>
            </a:br>
            <a:endParaRPr lang="en-US" dirty="0" smtClean="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15</a:t>
            </a:fld>
            <a:endParaRPr lang="en-US"/>
          </a:p>
        </p:txBody>
      </p:sp>
      <p:sp>
        <p:nvSpPr>
          <p:cNvPr id="6" name="Right Arrow 5"/>
          <p:cNvSpPr/>
          <p:nvPr/>
        </p:nvSpPr>
        <p:spPr>
          <a:xfrm>
            <a:off x="2728546" y="2385646"/>
            <a:ext cx="890954" cy="2110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7" name="Right Arrow 6"/>
          <p:cNvSpPr/>
          <p:nvPr/>
        </p:nvSpPr>
        <p:spPr>
          <a:xfrm>
            <a:off x="5689600" y="2289906"/>
            <a:ext cx="1033585" cy="40249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53114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439" y="238247"/>
            <a:ext cx="10515600" cy="1027730"/>
          </a:xfrm>
        </p:spPr>
        <p:txBody>
          <a:bodyPr/>
          <a:lstStyle/>
          <a:p>
            <a:r>
              <a:rPr lang="en-US" dirty="0" smtClean="0">
                <a:solidFill>
                  <a:srgbClr val="C00000"/>
                </a:solidFill>
              </a:rPr>
              <a:t>A: Prelim: One universe – one science?</a:t>
            </a:r>
            <a:endParaRPr lang="en-US" dirty="0">
              <a:solidFill>
                <a:srgbClr val="C00000"/>
              </a:solidFill>
            </a:endParaRPr>
          </a:p>
        </p:txBody>
      </p:sp>
      <p:sp>
        <p:nvSpPr>
          <p:cNvPr id="3" name="Content Placeholder 2"/>
          <p:cNvSpPr>
            <a:spLocks noGrp="1"/>
          </p:cNvSpPr>
          <p:nvPr>
            <p:ph idx="1"/>
          </p:nvPr>
        </p:nvSpPr>
        <p:spPr>
          <a:xfrm>
            <a:off x="931985" y="1114425"/>
            <a:ext cx="10515600" cy="4749924"/>
          </a:xfrm>
        </p:spPr>
        <p:txBody>
          <a:bodyPr/>
          <a:lstStyle/>
          <a:p>
            <a:r>
              <a:rPr lang="en-US" dirty="0" smtClean="0"/>
              <a:t>The universe is considered a WHOLE, and planet earth is part of it, and humans are evolutionary spin-offs of all this.</a:t>
            </a:r>
          </a:p>
          <a:p>
            <a:r>
              <a:rPr lang="en-US" dirty="0" smtClean="0"/>
              <a:t>The suggestion comes to the fore, that humans might be able to understand their existence as a result of a scientific theory encompassing everything. </a:t>
            </a:r>
            <a:br>
              <a:rPr lang="en-US" dirty="0" smtClean="0"/>
            </a:br>
            <a:r>
              <a:rPr lang="en-US" dirty="0" smtClean="0"/>
              <a:t>				</a:t>
            </a:r>
            <a:r>
              <a:rPr lang="en-US" i="1" dirty="0" smtClean="0"/>
              <a:t>The walking brain is made for understanding</a:t>
            </a:r>
          </a:p>
          <a:p>
            <a:endParaRPr lang="en-US" dirty="0"/>
          </a:p>
        </p:txBody>
      </p:sp>
      <p:sp>
        <p:nvSpPr>
          <p:cNvPr id="4" name="Footer Placeholder 3"/>
          <p:cNvSpPr>
            <a:spLocks noGrp="1"/>
          </p:cNvSpPr>
          <p:nvPr>
            <p:ph type="ftr" sz="quarter" idx="11"/>
          </p:nvPr>
        </p:nvSpPr>
        <p:spPr/>
        <p:txBody>
          <a:bodyPr/>
          <a:lstStyle/>
          <a:p>
            <a:r>
              <a:rPr lang="en-US" dirty="0" smtClean="0"/>
              <a:t>Joost Kircz @ HM-conference </a:t>
            </a:r>
            <a:r>
              <a:rPr lang="en-US" dirty="0" err="1" smtClean="0"/>
              <a:t>Cluj</a:t>
            </a:r>
            <a:r>
              <a:rPr lang="en-US" dirty="0" smtClean="0"/>
              <a:t> April 2026</a:t>
            </a:r>
            <a:endParaRPr lang="en-US" dirty="0"/>
          </a:p>
        </p:txBody>
      </p:sp>
      <p:sp>
        <p:nvSpPr>
          <p:cNvPr id="5" name="Slide Number Placeholder 4"/>
          <p:cNvSpPr>
            <a:spLocks noGrp="1"/>
          </p:cNvSpPr>
          <p:nvPr>
            <p:ph type="sldNum" sz="quarter" idx="12"/>
          </p:nvPr>
        </p:nvSpPr>
        <p:spPr/>
        <p:txBody>
          <a:bodyPr/>
          <a:lstStyle/>
          <a:p>
            <a:fld id="{293E7401-351E-431D-8F87-D4BD760A1746}" type="slidenum">
              <a:rPr lang="en-US" smtClean="0"/>
              <a:t>2</a:t>
            </a:fld>
            <a:endParaRPr lang="en-US"/>
          </a:p>
        </p:txBody>
      </p:sp>
      <p:pic>
        <p:nvPicPr>
          <p:cNvPr id="1026" name="Picture 2" descr="Do We Live in a Special Part of the Universe? | Scientific Americ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71466" y="3821723"/>
            <a:ext cx="2967134" cy="166901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470400" y="47126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4" descr="ESA - 10 remarkable facts about Earth"/>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ESA - 10 remarkable facts about Earth"/>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ESA - 10 remarkable facts about Earth"/>
          <p:cNvSpPr>
            <a:spLocks noChangeAspect="1" noChangeArrowheads="1"/>
          </p:cNvSpPr>
          <p:nvPr/>
        </p:nvSpPr>
        <p:spPr bwMode="auto">
          <a:xfrm>
            <a:off x="460375" y="-53633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5627077" y="3993631"/>
            <a:ext cx="1431700" cy="1438092"/>
          </a:xfrm>
          <a:prstGeom prst="rect">
            <a:avLst/>
          </a:prstGeom>
        </p:spPr>
      </p:pic>
      <p:sp>
        <p:nvSpPr>
          <p:cNvPr id="11" name="Right Arrow 10"/>
          <p:cNvSpPr/>
          <p:nvPr/>
        </p:nvSpPr>
        <p:spPr>
          <a:xfrm>
            <a:off x="7416800" y="4712677"/>
            <a:ext cx="633046" cy="179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srcRect t="9046"/>
          <a:stretch/>
        </p:blipFill>
        <p:spPr>
          <a:xfrm>
            <a:off x="8153400" y="4009292"/>
            <a:ext cx="2800350" cy="1481444"/>
          </a:xfrm>
          <a:prstGeom prst="rect">
            <a:avLst/>
          </a:prstGeom>
        </p:spPr>
      </p:pic>
      <p:sp>
        <p:nvSpPr>
          <p:cNvPr id="16" name="Freeform 15"/>
          <p:cNvSpPr/>
          <p:nvPr/>
        </p:nvSpPr>
        <p:spPr>
          <a:xfrm>
            <a:off x="1592156" y="4199271"/>
            <a:ext cx="9761644" cy="1813169"/>
          </a:xfrm>
          <a:custGeom>
            <a:avLst/>
            <a:gdLst>
              <a:gd name="connsiteX0" fmla="*/ 8941028 w 9761644"/>
              <a:gd name="connsiteY0" fmla="*/ 0 h 1813169"/>
              <a:gd name="connsiteX1" fmla="*/ 8987921 w 9761644"/>
              <a:gd name="connsiteY1" fmla="*/ 31261 h 1813169"/>
              <a:gd name="connsiteX2" fmla="*/ 9050444 w 9761644"/>
              <a:gd name="connsiteY2" fmla="*/ 62523 h 1813169"/>
              <a:gd name="connsiteX3" fmla="*/ 9112967 w 9761644"/>
              <a:gd name="connsiteY3" fmla="*/ 132861 h 1813169"/>
              <a:gd name="connsiteX4" fmla="*/ 9167674 w 9761644"/>
              <a:gd name="connsiteY4" fmla="*/ 148492 h 1813169"/>
              <a:gd name="connsiteX5" fmla="*/ 9238013 w 9761644"/>
              <a:gd name="connsiteY5" fmla="*/ 187569 h 1813169"/>
              <a:gd name="connsiteX6" fmla="*/ 9261459 w 9761644"/>
              <a:gd name="connsiteY6" fmla="*/ 195384 h 1813169"/>
              <a:gd name="connsiteX7" fmla="*/ 9355244 w 9761644"/>
              <a:gd name="connsiteY7" fmla="*/ 250092 h 1813169"/>
              <a:gd name="connsiteX8" fmla="*/ 9386505 w 9761644"/>
              <a:gd name="connsiteY8" fmla="*/ 265723 h 1813169"/>
              <a:gd name="connsiteX9" fmla="*/ 9409951 w 9761644"/>
              <a:gd name="connsiteY9" fmla="*/ 289169 h 1813169"/>
              <a:gd name="connsiteX10" fmla="*/ 9456844 w 9761644"/>
              <a:gd name="connsiteY10" fmla="*/ 296984 h 1813169"/>
              <a:gd name="connsiteX11" fmla="*/ 9480290 w 9761644"/>
              <a:gd name="connsiteY11" fmla="*/ 320431 h 1813169"/>
              <a:gd name="connsiteX12" fmla="*/ 9511551 w 9761644"/>
              <a:gd name="connsiteY12" fmla="*/ 336061 h 1813169"/>
              <a:gd name="connsiteX13" fmla="*/ 9542813 w 9761644"/>
              <a:gd name="connsiteY13" fmla="*/ 359507 h 1813169"/>
              <a:gd name="connsiteX14" fmla="*/ 9589705 w 9761644"/>
              <a:gd name="connsiteY14" fmla="*/ 390769 h 1813169"/>
              <a:gd name="connsiteX15" fmla="*/ 9644413 w 9761644"/>
              <a:gd name="connsiteY15" fmla="*/ 414215 h 1813169"/>
              <a:gd name="connsiteX16" fmla="*/ 9691305 w 9761644"/>
              <a:gd name="connsiteY16" fmla="*/ 445477 h 1813169"/>
              <a:gd name="connsiteX17" fmla="*/ 9714751 w 9761644"/>
              <a:gd name="connsiteY17" fmla="*/ 468923 h 1813169"/>
              <a:gd name="connsiteX18" fmla="*/ 9730382 w 9761644"/>
              <a:gd name="connsiteY18" fmla="*/ 500184 h 1813169"/>
              <a:gd name="connsiteX19" fmla="*/ 9753828 w 9761644"/>
              <a:gd name="connsiteY19" fmla="*/ 609600 h 1813169"/>
              <a:gd name="connsiteX20" fmla="*/ 9761644 w 9761644"/>
              <a:gd name="connsiteY20" fmla="*/ 633046 h 1813169"/>
              <a:gd name="connsiteX21" fmla="*/ 9753828 w 9761644"/>
              <a:gd name="connsiteY21" fmla="*/ 1539631 h 1813169"/>
              <a:gd name="connsiteX22" fmla="*/ 9722567 w 9761644"/>
              <a:gd name="connsiteY22" fmla="*/ 1633415 h 1813169"/>
              <a:gd name="connsiteX23" fmla="*/ 9699121 w 9761644"/>
              <a:gd name="connsiteY23" fmla="*/ 1656861 h 1813169"/>
              <a:gd name="connsiteX24" fmla="*/ 9683490 w 9761644"/>
              <a:gd name="connsiteY24" fmla="*/ 1680307 h 1813169"/>
              <a:gd name="connsiteX25" fmla="*/ 9644413 w 9761644"/>
              <a:gd name="connsiteY25" fmla="*/ 1735015 h 1813169"/>
              <a:gd name="connsiteX26" fmla="*/ 9636598 w 9761644"/>
              <a:gd name="connsiteY26" fmla="*/ 1758461 h 1813169"/>
              <a:gd name="connsiteX27" fmla="*/ 9519367 w 9761644"/>
              <a:gd name="connsiteY27" fmla="*/ 1805354 h 1813169"/>
              <a:gd name="connsiteX28" fmla="*/ 9441213 w 9761644"/>
              <a:gd name="connsiteY28" fmla="*/ 1813169 h 1813169"/>
              <a:gd name="connsiteX29" fmla="*/ 9277090 w 9761644"/>
              <a:gd name="connsiteY29" fmla="*/ 1805354 h 1813169"/>
              <a:gd name="connsiteX30" fmla="*/ 9120782 w 9761644"/>
              <a:gd name="connsiteY30" fmla="*/ 1758461 h 1813169"/>
              <a:gd name="connsiteX31" fmla="*/ 9073890 w 9761644"/>
              <a:gd name="connsiteY31" fmla="*/ 1750646 h 1813169"/>
              <a:gd name="connsiteX32" fmla="*/ 9011367 w 9761644"/>
              <a:gd name="connsiteY32" fmla="*/ 1719384 h 1813169"/>
              <a:gd name="connsiteX33" fmla="*/ 8948844 w 9761644"/>
              <a:gd name="connsiteY33" fmla="*/ 1703754 h 1813169"/>
              <a:gd name="connsiteX34" fmla="*/ 8831613 w 9761644"/>
              <a:gd name="connsiteY34" fmla="*/ 1672492 h 1813169"/>
              <a:gd name="connsiteX35" fmla="*/ 8714382 w 9761644"/>
              <a:gd name="connsiteY35" fmla="*/ 1649046 h 1813169"/>
              <a:gd name="connsiteX36" fmla="*/ 8190751 w 9761644"/>
              <a:gd name="connsiteY36" fmla="*/ 1656861 h 1813169"/>
              <a:gd name="connsiteX37" fmla="*/ 8128228 w 9761644"/>
              <a:gd name="connsiteY37" fmla="*/ 1672492 h 1813169"/>
              <a:gd name="connsiteX38" fmla="*/ 8089151 w 9761644"/>
              <a:gd name="connsiteY38" fmla="*/ 1680307 h 1813169"/>
              <a:gd name="connsiteX39" fmla="*/ 7690567 w 9761644"/>
              <a:gd name="connsiteY39" fmla="*/ 1672492 h 1813169"/>
              <a:gd name="connsiteX40" fmla="*/ 7581151 w 9761644"/>
              <a:gd name="connsiteY40" fmla="*/ 1664677 h 1813169"/>
              <a:gd name="connsiteX41" fmla="*/ 7510813 w 9761644"/>
              <a:gd name="connsiteY41" fmla="*/ 1641231 h 1813169"/>
              <a:gd name="connsiteX42" fmla="*/ 7479551 w 9761644"/>
              <a:gd name="connsiteY42" fmla="*/ 1625600 h 1813169"/>
              <a:gd name="connsiteX43" fmla="*/ 7338874 w 9761644"/>
              <a:gd name="connsiteY43" fmla="*/ 1602154 h 1813169"/>
              <a:gd name="connsiteX44" fmla="*/ 7299798 w 9761644"/>
              <a:gd name="connsiteY44" fmla="*/ 1594338 h 1813169"/>
              <a:gd name="connsiteX45" fmla="*/ 7166936 w 9761644"/>
              <a:gd name="connsiteY45" fmla="*/ 1578707 h 1813169"/>
              <a:gd name="connsiteX46" fmla="*/ 7112228 w 9761644"/>
              <a:gd name="connsiteY46" fmla="*/ 1570892 h 1813169"/>
              <a:gd name="connsiteX47" fmla="*/ 6948105 w 9761644"/>
              <a:gd name="connsiteY47" fmla="*/ 1547446 h 1813169"/>
              <a:gd name="connsiteX48" fmla="*/ 6869951 w 9761644"/>
              <a:gd name="connsiteY48" fmla="*/ 1524000 h 1813169"/>
              <a:gd name="connsiteX49" fmla="*/ 6783982 w 9761644"/>
              <a:gd name="connsiteY49" fmla="*/ 1508369 h 1813169"/>
              <a:gd name="connsiteX50" fmla="*/ 6588598 w 9761644"/>
              <a:gd name="connsiteY50" fmla="*/ 1484923 h 1813169"/>
              <a:gd name="connsiteX51" fmla="*/ 6440105 w 9761644"/>
              <a:gd name="connsiteY51" fmla="*/ 1453661 h 1813169"/>
              <a:gd name="connsiteX52" fmla="*/ 6299428 w 9761644"/>
              <a:gd name="connsiteY52" fmla="*/ 1438031 h 1813169"/>
              <a:gd name="connsiteX53" fmla="*/ 6025890 w 9761644"/>
              <a:gd name="connsiteY53" fmla="*/ 1461477 h 1813169"/>
              <a:gd name="connsiteX54" fmla="*/ 5916474 w 9761644"/>
              <a:gd name="connsiteY54" fmla="*/ 1492738 h 1813169"/>
              <a:gd name="connsiteX55" fmla="*/ 5736721 w 9761644"/>
              <a:gd name="connsiteY55" fmla="*/ 1531815 h 1813169"/>
              <a:gd name="connsiteX56" fmla="*/ 5549151 w 9761644"/>
              <a:gd name="connsiteY56" fmla="*/ 1547446 h 1813169"/>
              <a:gd name="connsiteX57" fmla="*/ 5502259 w 9761644"/>
              <a:gd name="connsiteY57" fmla="*/ 1555261 h 1813169"/>
              <a:gd name="connsiteX58" fmla="*/ 5377213 w 9761644"/>
              <a:gd name="connsiteY58" fmla="*/ 1570892 h 1813169"/>
              <a:gd name="connsiteX59" fmla="*/ 5314690 w 9761644"/>
              <a:gd name="connsiteY59" fmla="*/ 1586523 h 1813169"/>
              <a:gd name="connsiteX60" fmla="*/ 5228721 w 9761644"/>
              <a:gd name="connsiteY60" fmla="*/ 1602154 h 1813169"/>
              <a:gd name="connsiteX61" fmla="*/ 5072413 w 9761644"/>
              <a:gd name="connsiteY61" fmla="*/ 1641231 h 1813169"/>
              <a:gd name="connsiteX62" fmla="*/ 4939551 w 9761644"/>
              <a:gd name="connsiteY62" fmla="*/ 1672492 h 1813169"/>
              <a:gd name="connsiteX63" fmla="*/ 4884844 w 9761644"/>
              <a:gd name="connsiteY63" fmla="*/ 1688123 h 1813169"/>
              <a:gd name="connsiteX64" fmla="*/ 4642567 w 9761644"/>
              <a:gd name="connsiteY64" fmla="*/ 1711569 h 1813169"/>
              <a:gd name="connsiteX65" fmla="*/ 4103305 w 9761644"/>
              <a:gd name="connsiteY65" fmla="*/ 1695938 h 1813169"/>
              <a:gd name="connsiteX66" fmla="*/ 4056413 w 9761644"/>
              <a:gd name="connsiteY66" fmla="*/ 1680307 h 1813169"/>
              <a:gd name="connsiteX67" fmla="*/ 4009521 w 9761644"/>
              <a:gd name="connsiteY67" fmla="*/ 1672492 h 1813169"/>
              <a:gd name="connsiteX68" fmla="*/ 3939182 w 9761644"/>
              <a:gd name="connsiteY68" fmla="*/ 1656861 h 1813169"/>
              <a:gd name="connsiteX69" fmla="*/ 3861028 w 9761644"/>
              <a:gd name="connsiteY69" fmla="*/ 1633415 h 1813169"/>
              <a:gd name="connsiteX70" fmla="*/ 3798505 w 9761644"/>
              <a:gd name="connsiteY70" fmla="*/ 1617784 h 1813169"/>
              <a:gd name="connsiteX71" fmla="*/ 3743798 w 9761644"/>
              <a:gd name="connsiteY71" fmla="*/ 1602154 h 1813169"/>
              <a:gd name="connsiteX72" fmla="*/ 3634382 w 9761644"/>
              <a:gd name="connsiteY72" fmla="*/ 1586523 h 1813169"/>
              <a:gd name="connsiteX73" fmla="*/ 3517151 w 9761644"/>
              <a:gd name="connsiteY73" fmla="*/ 1570892 h 1813169"/>
              <a:gd name="connsiteX74" fmla="*/ 3462444 w 9761644"/>
              <a:gd name="connsiteY74" fmla="*/ 1555261 h 1813169"/>
              <a:gd name="connsiteX75" fmla="*/ 3188905 w 9761644"/>
              <a:gd name="connsiteY75" fmla="*/ 1531815 h 1813169"/>
              <a:gd name="connsiteX76" fmla="*/ 3032598 w 9761644"/>
              <a:gd name="connsiteY76" fmla="*/ 1524000 h 1813169"/>
              <a:gd name="connsiteX77" fmla="*/ 2774690 w 9761644"/>
              <a:gd name="connsiteY77" fmla="*/ 1531815 h 1813169"/>
              <a:gd name="connsiteX78" fmla="*/ 2727798 w 9761644"/>
              <a:gd name="connsiteY78" fmla="*/ 1547446 h 1813169"/>
              <a:gd name="connsiteX79" fmla="*/ 2696536 w 9761644"/>
              <a:gd name="connsiteY79" fmla="*/ 1555261 h 1813169"/>
              <a:gd name="connsiteX80" fmla="*/ 2649644 w 9761644"/>
              <a:gd name="connsiteY80" fmla="*/ 1563077 h 1813169"/>
              <a:gd name="connsiteX81" fmla="*/ 2571490 w 9761644"/>
              <a:gd name="connsiteY81" fmla="*/ 1586523 h 1813169"/>
              <a:gd name="connsiteX82" fmla="*/ 2524598 w 9761644"/>
              <a:gd name="connsiteY82" fmla="*/ 1594338 h 1813169"/>
              <a:gd name="connsiteX83" fmla="*/ 2352659 w 9761644"/>
              <a:gd name="connsiteY83" fmla="*/ 1617784 h 1813169"/>
              <a:gd name="connsiteX84" fmla="*/ 1657090 w 9761644"/>
              <a:gd name="connsiteY84" fmla="*/ 1609969 h 1813169"/>
              <a:gd name="connsiteX85" fmla="*/ 1602382 w 9761644"/>
              <a:gd name="connsiteY85" fmla="*/ 1602154 h 1813169"/>
              <a:gd name="connsiteX86" fmla="*/ 1367921 w 9761644"/>
              <a:gd name="connsiteY86" fmla="*/ 1586523 h 1813169"/>
              <a:gd name="connsiteX87" fmla="*/ 1321028 w 9761644"/>
              <a:gd name="connsiteY87" fmla="*/ 1570892 h 1813169"/>
              <a:gd name="connsiteX88" fmla="*/ 961521 w 9761644"/>
              <a:gd name="connsiteY88" fmla="*/ 1563077 h 1813169"/>
              <a:gd name="connsiteX89" fmla="*/ 922444 w 9761644"/>
              <a:gd name="connsiteY89" fmla="*/ 1578707 h 1813169"/>
              <a:gd name="connsiteX90" fmla="*/ 828659 w 9761644"/>
              <a:gd name="connsiteY90" fmla="*/ 1602154 h 1813169"/>
              <a:gd name="connsiteX91" fmla="*/ 492598 w 9761644"/>
              <a:gd name="connsiteY91" fmla="*/ 1578707 h 1813169"/>
              <a:gd name="connsiteX92" fmla="*/ 117459 w 9761644"/>
              <a:gd name="connsiteY92" fmla="*/ 1586523 h 1813169"/>
              <a:gd name="connsiteX93" fmla="*/ 54936 w 9761644"/>
              <a:gd name="connsiteY93" fmla="*/ 1602154 h 1813169"/>
              <a:gd name="connsiteX94" fmla="*/ 228 w 9761644"/>
              <a:gd name="connsiteY94" fmla="*/ 1594338 h 1813169"/>
              <a:gd name="connsiteX95" fmla="*/ 62751 w 9761644"/>
              <a:gd name="connsiteY95" fmla="*/ 1563077 h 1813169"/>
              <a:gd name="connsiteX96" fmla="*/ 133090 w 9761644"/>
              <a:gd name="connsiteY96" fmla="*/ 1508369 h 1813169"/>
              <a:gd name="connsiteX97" fmla="*/ 156536 w 9761644"/>
              <a:gd name="connsiteY97" fmla="*/ 1484923 h 1813169"/>
              <a:gd name="connsiteX98" fmla="*/ 187798 w 9761644"/>
              <a:gd name="connsiteY98" fmla="*/ 1469292 h 1813169"/>
              <a:gd name="connsiteX99" fmla="*/ 211244 w 9761644"/>
              <a:gd name="connsiteY99" fmla="*/ 1453661 h 1813169"/>
              <a:gd name="connsiteX100" fmla="*/ 258136 w 9761644"/>
              <a:gd name="connsiteY100" fmla="*/ 1430215 h 1813169"/>
              <a:gd name="connsiteX101" fmla="*/ 289398 w 9761644"/>
              <a:gd name="connsiteY101" fmla="*/ 1398954 h 1813169"/>
              <a:gd name="connsiteX102" fmla="*/ 367551 w 9761644"/>
              <a:gd name="connsiteY102" fmla="*/ 1344246 h 1813169"/>
              <a:gd name="connsiteX103" fmla="*/ 390998 w 9761644"/>
              <a:gd name="connsiteY103" fmla="*/ 1328615 h 1813169"/>
              <a:gd name="connsiteX104" fmla="*/ 414444 w 9761644"/>
              <a:gd name="connsiteY104" fmla="*/ 1305169 h 181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761644" h="1813169">
                <a:moveTo>
                  <a:pt x="8941028" y="0"/>
                </a:moveTo>
                <a:cubicBezTo>
                  <a:pt x="8956659" y="10420"/>
                  <a:pt x="8971610" y="21941"/>
                  <a:pt x="8987921" y="31261"/>
                </a:cubicBezTo>
                <a:cubicBezTo>
                  <a:pt x="9008152" y="42821"/>
                  <a:pt x="9050444" y="62523"/>
                  <a:pt x="9050444" y="62523"/>
                </a:cubicBezTo>
                <a:cubicBezTo>
                  <a:pt x="9068447" y="89528"/>
                  <a:pt x="9082705" y="114238"/>
                  <a:pt x="9112967" y="132861"/>
                </a:cubicBezTo>
                <a:cubicBezTo>
                  <a:pt x="9129119" y="142801"/>
                  <a:pt x="9149850" y="142011"/>
                  <a:pt x="9167674" y="148492"/>
                </a:cubicBezTo>
                <a:cubicBezTo>
                  <a:pt x="9195273" y="158528"/>
                  <a:pt x="9211436" y="174281"/>
                  <a:pt x="9238013" y="187569"/>
                </a:cubicBezTo>
                <a:cubicBezTo>
                  <a:pt x="9245381" y="191253"/>
                  <a:pt x="9253644" y="192779"/>
                  <a:pt x="9261459" y="195384"/>
                </a:cubicBezTo>
                <a:cubicBezTo>
                  <a:pt x="9311363" y="232813"/>
                  <a:pt x="9281068" y="213004"/>
                  <a:pt x="9355244" y="250092"/>
                </a:cubicBezTo>
                <a:cubicBezTo>
                  <a:pt x="9365664" y="255302"/>
                  <a:pt x="9378267" y="257485"/>
                  <a:pt x="9386505" y="265723"/>
                </a:cubicBezTo>
                <a:cubicBezTo>
                  <a:pt x="9394320" y="273538"/>
                  <a:pt x="9399851" y="284680"/>
                  <a:pt x="9409951" y="289169"/>
                </a:cubicBezTo>
                <a:cubicBezTo>
                  <a:pt x="9424432" y="295605"/>
                  <a:pt x="9441213" y="294379"/>
                  <a:pt x="9456844" y="296984"/>
                </a:cubicBezTo>
                <a:cubicBezTo>
                  <a:pt x="9464659" y="304800"/>
                  <a:pt x="9471296" y="314007"/>
                  <a:pt x="9480290" y="320431"/>
                </a:cubicBezTo>
                <a:cubicBezTo>
                  <a:pt x="9489770" y="327203"/>
                  <a:pt x="9501672" y="329886"/>
                  <a:pt x="9511551" y="336061"/>
                </a:cubicBezTo>
                <a:cubicBezTo>
                  <a:pt x="9522597" y="342965"/>
                  <a:pt x="9532142" y="352037"/>
                  <a:pt x="9542813" y="359507"/>
                </a:cubicBezTo>
                <a:cubicBezTo>
                  <a:pt x="9558203" y="370280"/>
                  <a:pt x="9571883" y="384829"/>
                  <a:pt x="9589705" y="390769"/>
                </a:cubicBezTo>
                <a:cubicBezTo>
                  <a:pt x="9613961" y="398854"/>
                  <a:pt x="9620269" y="399728"/>
                  <a:pt x="9644413" y="414215"/>
                </a:cubicBezTo>
                <a:cubicBezTo>
                  <a:pt x="9660522" y="423880"/>
                  <a:pt x="9678021" y="432193"/>
                  <a:pt x="9691305" y="445477"/>
                </a:cubicBezTo>
                <a:cubicBezTo>
                  <a:pt x="9699120" y="453292"/>
                  <a:pt x="9708327" y="459929"/>
                  <a:pt x="9714751" y="468923"/>
                </a:cubicBezTo>
                <a:cubicBezTo>
                  <a:pt x="9721523" y="478403"/>
                  <a:pt x="9725172" y="489764"/>
                  <a:pt x="9730382" y="500184"/>
                </a:cubicBezTo>
                <a:cubicBezTo>
                  <a:pt x="9740241" y="579049"/>
                  <a:pt x="9731557" y="542787"/>
                  <a:pt x="9753828" y="609600"/>
                </a:cubicBezTo>
                <a:lnTo>
                  <a:pt x="9761644" y="633046"/>
                </a:lnTo>
                <a:cubicBezTo>
                  <a:pt x="9759039" y="935241"/>
                  <a:pt x="9761137" y="1237513"/>
                  <a:pt x="9753828" y="1539631"/>
                </a:cubicBezTo>
                <a:cubicBezTo>
                  <a:pt x="9753325" y="1560402"/>
                  <a:pt x="9738069" y="1611712"/>
                  <a:pt x="9722567" y="1633415"/>
                </a:cubicBezTo>
                <a:cubicBezTo>
                  <a:pt x="9716143" y="1642409"/>
                  <a:pt x="9706197" y="1648370"/>
                  <a:pt x="9699121" y="1656861"/>
                </a:cubicBezTo>
                <a:cubicBezTo>
                  <a:pt x="9693108" y="1664077"/>
                  <a:pt x="9688950" y="1672664"/>
                  <a:pt x="9683490" y="1680307"/>
                </a:cubicBezTo>
                <a:cubicBezTo>
                  <a:pt x="9635020" y="1748165"/>
                  <a:pt x="9681250" y="1679760"/>
                  <a:pt x="9644413" y="1735015"/>
                </a:cubicBezTo>
                <a:cubicBezTo>
                  <a:pt x="9641808" y="1742830"/>
                  <a:pt x="9643101" y="1753403"/>
                  <a:pt x="9636598" y="1758461"/>
                </a:cubicBezTo>
                <a:cubicBezTo>
                  <a:pt x="9611044" y="1778336"/>
                  <a:pt x="9552581" y="1799493"/>
                  <a:pt x="9519367" y="1805354"/>
                </a:cubicBezTo>
                <a:cubicBezTo>
                  <a:pt x="9493584" y="1809904"/>
                  <a:pt x="9467264" y="1810564"/>
                  <a:pt x="9441213" y="1813169"/>
                </a:cubicBezTo>
                <a:cubicBezTo>
                  <a:pt x="9386505" y="1810564"/>
                  <a:pt x="9331309" y="1813100"/>
                  <a:pt x="9277090" y="1805354"/>
                </a:cubicBezTo>
                <a:cubicBezTo>
                  <a:pt x="9170434" y="1790117"/>
                  <a:pt x="9195579" y="1777160"/>
                  <a:pt x="9120782" y="1758461"/>
                </a:cubicBezTo>
                <a:cubicBezTo>
                  <a:pt x="9105409" y="1754618"/>
                  <a:pt x="9089521" y="1753251"/>
                  <a:pt x="9073890" y="1750646"/>
                </a:cubicBezTo>
                <a:cubicBezTo>
                  <a:pt x="9053049" y="1740225"/>
                  <a:pt x="9033972" y="1725035"/>
                  <a:pt x="9011367" y="1719384"/>
                </a:cubicBezTo>
                <a:lnTo>
                  <a:pt x="8948844" y="1703754"/>
                </a:lnTo>
                <a:cubicBezTo>
                  <a:pt x="8891621" y="1688495"/>
                  <a:pt x="8891987" y="1685617"/>
                  <a:pt x="8831613" y="1672492"/>
                </a:cubicBezTo>
                <a:cubicBezTo>
                  <a:pt x="8792672" y="1664026"/>
                  <a:pt x="8714382" y="1649046"/>
                  <a:pt x="8714382" y="1649046"/>
                </a:cubicBezTo>
                <a:cubicBezTo>
                  <a:pt x="8539838" y="1651651"/>
                  <a:pt x="8365175" y="1649884"/>
                  <a:pt x="8190751" y="1656861"/>
                </a:cubicBezTo>
                <a:cubicBezTo>
                  <a:pt x="8169286" y="1657720"/>
                  <a:pt x="8149293" y="1668279"/>
                  <a:pt x="8128228" y="1672492"/>
                </a:cubicBezTo>
                <a:lnTo>
                  <a:pt x="8089151" y="1680307"/>
                </a:lnTo>
                <a:lnTo>
                  <a:pt x="7690567" y="1672492"/>
                </a:lnTo>
                <a:cubicBezTo>
                  <a:pt x="7654019" y="1671368"/>
                  <a:pt x="7617175" y="1670942"/>
                  <a:pt x="7581151" y="1664677"/>
                </a:cubicBezTo>
                <a:cubicBezTo>
                  <a:pt x="7556802" y="1660443"/>
                  <a:pt x="7534259" y="1649046"/>
                  <a:pt x="7510813" y="1641231"/>
                </a:cubicBezTo>
                <a:cubicBezTo>
                  <a:pt x="7499760" y="1637547"/>
                  <a:pt x="7490912" y="1628182"/>
                  <a:pt x="7479551" y="1625600"/>
                </a:cubicBezTo>
                <a:cubicBezTo>
                  <a:pt x="7433194" y="1615064"/>
                  <a:pt x="7385490" y="1611478"/>
                  <a:pt x="7338874" y="1602154"/>
                </a:cubicBezTo>
                <a:cubicBezTo>
                  <a:pt x="7325849" y="1599549"/>
                  <a:pt x="7312960" y="1596133"/>
                  <a:pt x="7299798" y="1594338"/>
                </a:cubicBezTo>
                <a:cubicBezTo>
                  <a:pt x="7255614" y="1588313"/>
                  <a:pt x="7211184" y="1584238"/>
                  <a:pt x="7166936" y="1578707"/>
                </a:cubicBezTo>
                <a:cubicBezTo>
                  <a:pt x="7148657" y="1576422"/>
                  <a:pt x="7130464" y="1573497"/>
                  <a:pt x="7112228" y="1570892"/>
                </a:cubicBezTo>
                <a:cubicBezTo>
                  <a:pt x="7018666" y="1539704"/>
                  <a:pt x="7104395" y="1563897"/>
                  <a:pt x="6948105" y="1547446"/>
                </a:cubicBezTo>
                <a:cubicBezTo>
                  <a:pt x="6925390" y="1545055"/>
                  <a:pt x="6889405" y="1528577"/>
                  <a:pt x="6869951" y="1524000"/>
                </a:cubicBezTo>
                <a:cubicBezTo>
                  <a:pt x="6841599" y="1517329"/>
                  <a:pt x="6812831" y="1512376"/>
                  <a:pt x="6783982" y="1508369"/>
                </a:cubicBezTo>
                <a:cubicBezTo>
                  <a:pt x="6719010" y="1499345"/>
                  <a:pt x="6653379" y="1495229"/>
                  <a:pt x="6588598" y="1484923"/>
                </a:cubicBezTo>
                <a:cubicBezTo>
                  <a:pt x="6538644" y="1476976"/>
                  <a:pt x="6490437" y="1458694"/>
                  <a:pt x="6440105" y="1453661"/>
                </a:cubicBezTo>
                <a:cubicBezTo>
                  <a:pt x="6341052" y="1443756"/>
                  <a:pt x="6387930" y="1449093"/>
                  <a:pt x="6299428" y="1438031"/>
                </a:cubicBezTo>
                <a:cubicBezTo>
                  <a:pt x="6108262" y="1445111"/>
                  <a:pt x="6144088" y="1429242"/>
                  <a:pt x="6025890" y="1461477"/>
                </a:cubicBezTo>
                <a:cubicBezTo>
                  <a:pt x="5989295" y="1471457"/>
                  <a:pt x="5916474" y="1492738"/>
                  <a:pt x="5916474" y="1492738"/>
                </a:cubicBezTo>
                <a:cubicBezTo>
                  <a:pt x="5850343" y="1536826"/>
                  <a:pt x="5895860" y="1511281"/>
                  <a:pt x="5736721" y="1531815"/>
                </a:cubicBezTo>
                <a:cubicBezTo>
                  <a:pt x="5704548" y="1535966"/>
                  <a:pt x="5576007" y="1545380"/>
                  <a:pt x="5549151" y="1547446"/>
                </a:cubicBezTo>
                <a:cubicBezTo>
                  <a:pt x="5533520" y="1550051"/>
                  <a:pt x="5517960" y="1553120"/>
                  <a:pt x="5502259" y="1555261"/>
                </a:cubicBezTo>
                <a:cubicBezTo>
                  <a:pt x="5460638" y="1560937"/>
                  <a:pt x="5418648" y="1563986"/>
                  <a:pt x="5377213" y="1570892"/>
                </a:cubicBezTo>
                <a:cubicBezTo>
                  <a:pt x="5356023" y="1574424"/>
                  <a:pt x="5335712" y="1582097"/>
                  <a:pt x="5314690" y="1586523"/>
                </a:cubicBezTo>
                <a:cubicBezTo>
                  <a:pt x="5286189" y="1592523"/>
                  <a:pt x="5257377" y="1596944"/>
                  <a:pt x="5228721" y="1602154"/>
                </a:cubicBezTo>
                <a:cubicBezTo>
                  <a:pt x="5156321" y="1638352"/>
                  <a:pt x="5220582" y="1609801"/>
                  <a:pt x="5072413" y="1641231"/>
                </a:cubicBezTo>
                <a:cubicBezTo>
                  <a:pt x="5027907" y="1650672"/>
                  <a:pt x="4983297" y="1659993"/>
                  <a:pt x="4939551" y="1672492"/>
                </a:cubicBezTo>
                <a:cubicBezTo>
                  <a:pt x="4921315" y="1677702"/>
                  <a:pt x="4903474" y="1684574"/>
                  <a:pt x="4884844" y="1688123"/>
                </a:cubicBezTo>
                <a:cubicBezTo>
                  <a:pt x="4786971" y="1706766"/>
                  <a:pt x="4745424" y="1705519"/>
                  <a:pt x="4642567" y="1711569"/>
                </a:cubicBezTo>
                <a:cubicBezTo>
                  <a:pt x="4462813" y="1706359"/>
                  <a:pt x="4282879" y="1705515"/>
                  <a:pt x="4103305" y="1695938"/>
                </a:cubicBezTo>
                <a:cubicBezTo>
                  <a:pt x="4086852" y="1695061"/>
                  <a:pt x="4072397" y="1684303"/>
                  <a:pt x="4056413" y="1680307"/>
                </a:cubicBezTo>
                <a:cubicBezTo>
                  <a:pt x="4041040" y="1676464"/>
                  <a:pt x="4025060" y="1675600"/>
                  <a:pt x="4009521" y="1672492"/>
                </a:cubicBezTo>
                <a:cubicBezTo>
                  <a:pt x="3985969" y="1667782"/>
                  <a:pt x="3962409" y="1662973"/>
                  <a:pt x="3939182" y="1656861"/>
                </a:cubicBezTo>
                <a:cubicBezTo>
                  <a:pt x="3912879" y="1649939"/>
                  <a:pt x="3887234" y="1640694"/>
                  <a:pt x="3861028" y="1633415"/>
                </a:cubicBezTo>
                <a:cubicBezTo>
                  <a:pt x="3840329" y="1627665"/>
                  <a:pt x="3819262" y="1623319"/>
                  <a:pt x="3798505" y="1617784"/>
                </a:cubicBezTo>
                <a:cubicBezTo>
                  <a:pt x="3780180" y="1612897"/>
                  <a:pt x="3762428" y="1605703"/>
                  <a:pt x="3743798" y="1602154"/>
                </a:cubicBezTo>
                <a:cubicBezTo>
                  <a:pt x="3707606" y="1595260"/>
                  <a:pt x="3670879" y="1591557"/>
                  <a:pt x="3634382" y="1586523"/>
                </a:cubicBezTo>
                <a:lnTo>
                  <a:pt x="3517151" y="1570892"/>
                </a:lnTo>
                <a:cubicBezTo>
                  <a:pt x="3498915" y="1565682"/>
                  <a:pt x="3481151" y="1558379"/>
                  <a:pt x="3462444" y="1555261"/>
                </a:cubicBezTo>
                <a:cubicBezTo>
                  <a:pt x="3364624" y="1538958"/>
                  <a:pt x="3288076" y="1537035"/>
                  <a:pt x="3188905" y="1531815"/>
                </a:cubicBezTo>
                <a:lnTo>
                  <a:pt x="3032598" y="1524000"/>
                </a:lnTo>
                <a:cubicBezTo>
                  <a:pt x="2946629" y="1526605"/>
                  <a:pt x="2860445" y="1525218"/>
                  <a:pt x="2774690" y="1531815"/>
                </a:cubicBezTo>
                <a:cubicBezTo>
                  <a:pt x="2758262" y="1533079"/>
                  <a:pt x="2743782" y="1543450"/>
                  <a:pt x="2727798" y="1547446"/>
                </a:cubicBezTo>
                <a:cubicBezTo>
                  <a:pt x="2717377" y="1550051"/>
                  <a:pt x="2707069" y="1553154"/>
                  <a:pt x="2696536" y="1555261"/>
                </a:cubicBezTo>
                <a:cubicBezTo>
                  <a:pt x="2680997" y="1558369"/>
                  <a:pt x="2665017" y="1559234"/>
                  <a:pt x="2649644" y="1563077"/>
                </a:cubicBezTo>
                <a:cubicBezTo>
                  <a:pt x="2623258" y="1569674"/>
                  <a:pt x="2597876" y="1579927"/>
                  <a:pt x="2571490" y="1586523"/>
                </a:cubicBezTo>
                <a:cubicBezTo>
                  <a:pt x="2556117" y="1590366"/>
                  <a:pt x="2540285" y="1592097"/>
                  <a:pt x="2524598" y="1594338"/>
                </a:cubicBezTo>
                <a:lnTo>
                  <a:pt x="2352659" y="1617784"/>
                </a:lnTo>
                <a:lnTo>
                  <a:pt x="1657090" y="1609969"/>
                </a:lnTo>
                <a:cubicBezTo>
                  <a:pt x="1638673" y="1609585"/>
                  <a:pt x="1620702" y="1604082"/>
                  <a:pt x="1602382" y="1602154"/>
                </a:cubicBezTo>
                <a:cubicBezTo>
                  <a:pt x="1523798" y="1593882"/>
                  <a:pt x="1447093" y="1590921"/>
                  <a:pt x="1367921" y="1586523"/>
                </a:cubicBezTo>
                <a:cubicBezTo>
                  <a:pt x="1352290" y="1581313"/>
                  <a:pt x="1337392" y="1572817"/>
                  <a:pt x="1321028" y="1570892"/>
                </a:cubicBezTo>
                <a:cubicBezTo>
                  <a:pt x="1126245" y="1547976"/>
                  <a:pt x="1129686" y="1553734"/>
                  <a:pt x="961521" y="1563077"/>
                </a:cubicBezTo>
                <a:cubicBezTo>
                  <a:pt x="948495" y="1568287"/>
                  <a:pt x="935903" y="1574749"/>
                  <a:pt x="922444" y="1578707"/>
                </a:cubicBezTo>
                <a:cubicBezTo>
                  <a:pt x="891530" y="1587799"/>
                  <a:pt x="828659" y="1602154"/>
                  <a:pt x="828659" y="1602154"/>
                </a:cubicBezTo>
                <a:cubicBezTo>
                  <a:pt x="716639" y="1594338"/>
                  <a:pt x="604864" y="1581174"/>
                  <a:pt x="492598" y="1578707"/>
                </a:cubicBezTo>
                <a:cubicBezTo>
                  <a:pt x="367555" y="1575959"/>
                  <a:pt x="242353" y="1579832"/>
                  <a:pt x="117459" y="1586523"/>
                </a:cubicBezTo>
                <a:cubicBezTo>
                  <a:pt x="96007" y="1587672"/>
                  <a:pt x="54936" y="1602154"/>
                  <a:pt x="54936" y="1602154"/>
                </a:cubicBezTo>
                <a:cubicBezTo>
                  <a:pt x="36700" y="1599549"/>
                  <a:pt x="-3385" y="1612401"/>
                  <a:pt x="228" y="1594338"/>
                </a:cubicBezTo>
                <a:cubicBezTo>
                  <a:pt x="4797" y="1571490"/>
                  <a:pt x="44358" y="1577382"/>
                  <a:pt x="62751" y="1563077"/>
                </a:cubicBezTo>
                <a:cubicBezTo>
                  <a:pt x="86197" y="1544841"/>
                  <a:pt x="112087" y="1529372"/>
                  <a:pt x="133090" y="1508369"/>
                </a:cubicBezTo>
                <a:cubicBezTo>
                  <a:pt x="140905" y="1500554"/>
                  <a:pt x="147542" y="1491347"/>
                  <a:pt x="156536" y="1484923"/>
                </a:cubicBezTo>
                <a:cubicBezTo>
                  <a:pt x="166017" y="1478151"/>
                  <a:pt x="177682" y="1475072"/>
                  <a:pt x="187798" y="1469292"/>
                </a:cubicBezTo>
                <a:cubicBezTo>
                  <a:pt x="195953" y="1464632"/>
                  <a:pt x="203033" y="1458223"/>
                  <a:pt x="211244" y="1453661"/>
                </a:cubicBezTo>
                <a:cubicBezTo>
                  <a:pt x="226520" y="1445174"/>
                  <a:pt x="243819" y="1440237"/>
                  <a:pt x="258136" y="1430215"/>
                </a:cubicBezTo>
                <a:cubicBezTo>
                  <a:pt x="270209" y="1421764"/>
                  <a:pt x="278307" y="1408658"/>
                  <a:pt x="289398" y="1398954"/>
                </a:cubicBezTo>
                <a:cubicBezTo>
                  <a:pt x="307923" y="1382745"/>
                  <a:pt x="349863" y="1356038"/>
                  <a:pt x="367551" y="1344246"/>
                </a:cubicBezTo>
                <a:lnTo>
                  <a:pt x="390998" y="1328615"/>
                </a:lnTo>
                <a:cubicBezTo>
                  <a:pt x="408073" y="1303001"/>
                  <a:pt x="397235" y="1305169"/>
                  <a:pt x="414444" y="1305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83385" y="5791200"/>
            <a:ext cx="2305311" cy="369332"/>
          </a:xfrm>
          <a:prstGeom prst="rect">
            <a:avLst/>
          </a:prstGeom>
          <a:noFill/>
        </p:spPr>
        <p:txBody>
          <a:bodyPr wrap="none" rtlCol="0">
            <a:spAutoFit/>
          </a:bodyPr>
          <a:lstStyle/>
          <a:p>
            <a:r>
              <a:rPr lang="en-US" dirty="0" smtClean="0"/>
              <a:t>Human Mental Model </a:t>
            </a:r>
            <a:endParaRPr lang="en-US" dirty="0"/>
          </a:p>
        </p:txBody>
      </p:sp>
      <p:sp>
        <p:nvSpPr>
          <p:cNvPr id="18" name="Left-Right Arrow 17"/>
          <p:cNvSpPr/>
          <p:nvPr/>
        </p:nvSpPr>
        <p:spPr>
          <a:xfrm>
            <a:off x="1985899" y="5642287"/>
            <a:ext cx="772932" cy="297825"/>
          </a:xfrm>
          <a:prstGeom prst="lef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Up-Down Arrow 18"/>
          <p:cNvSpPr/>
          <p:nvPr/>
        </p:nvSpPr>
        <p:spPr>
          <a:xfrm>
            <a:off x="11188012" y="4584977"/>
            <a:ext cx="272054" cy="740032"/>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5"/>
          <a:srcRect b="22212"/>
          <a:stretch/>
        </p:blipFill>
        <p:spPr>
          <a:xfrm>
            <a:off x="10202139" y="4025761"/>
            <a:ext cx="798503" cy="262388"/>
          </a:xfrm>
          <a:prstGeom prst="rect">
            <a:avLst/>
          </a:prstGeom>
        </p:spPr>
      </p:pic>
      <p:sp>
        <p:nvSpPr>
          <p:cNvPr id="13" name="TextBox 12"/>
          <p:cNvSpPr txBox="1"/>
          <p:nvPr/>
        </p:nvSpPr>
        <p:spPr>
          <a:xfrm>
            <a:off x="10783660" y="3762798"/>
            <a:ext cx="246743" cy="461665"/>
          </a:xfrm>
          <a:prstGeom prst="rect">
            <a:avLst/>
          </a:prstGeom>
          <a:no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val="27363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or infinite understanding?</a:t>
            </a:r>
            <a:endParaRPr lang="en-US" dirty="0"/>
          </a:p>
        </p:txBody>
      </p:sp>
      <p:sp>
        <p:nvSpPr>
          <p:cNvPr id="3" name="Content Placeholder 2"/>
          <p:cNvSpPr>
            <a:spLocks noGrp="1"/>
          </p:cNvSpPr>
          <p:nvPr>
            <p:ph idx="1"/>
          </p:nvPr>
        </p:nvSpPr>
        <p:spPr>
          <a:xfrm>
            <a:off x="838200" y="1547446"/>
            <a:ext cx="10515600" cy="4629517"/>
          </a:xfrm>
        </p:spPr>
        <p:txBody>
          <a:bodyPr/>
          <a:lstStyle/>
          <a:p>
            <a:r>
              <a:rPr lang="en-US" dirty="0" smtClean="0"/>
              <a:t>Theology: “masterplan”, GOD(S) their(s) plan, The Theory of Everything (TOE), Nirvana</a:t>
            </a:r>
            <a:r>
              <a:rPr lang="en-US" dirty="0"/>
              <a:t>, Magic (</a:t>
            </a:r>
            <a:r>
              <a:rPr lang="en-US" dirty="0" smtClean="0"/>
              <a:t>Psilocybin) mushrooms…….</a:t>
            </a:r>
          </a:p>
          <a:p>
            <a:endParaRPr lang="en-US" sz="3200" dirty="0" smtClean="0"/>
          </a:p>
          <a:p>
            <a:r>
              <a:rPr lang="en-US" sz="3200" dirty="0" smtClean="0">
                <a:solidFill>
                  <a:srgbClr val="FF0000"/>
                </a:solidFill>
              </a:rPr>
              <a:t>Historical materialist approach</a:t>
            </a:r>
            <a:r>
              <a:rPr lang="en-US" sz="3200" dirty="0" smtClean="0"/>
              <a:t>: Knowledge is a human tool for the survival of the species and is a dynamical consequence of our bodily evolution and our social-economical history.</a:t>
            </a:r>
          </a:p>
          <a:p>
            <a:r>
              <a:rPr lang="en-US" dirty="0" smtClean="0"/>
              <a:t>As our planet, and, semi-independently, our species evolve, we never will get a full representation (theory) of what is going on. {Lenin: nature is infinite}</a:t>
            </a:r>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3</a:t>
            </a:fld>
            <a:endParaRPr lang="en-US"/>
          </a:p>
        </p:txBody>
      </p:sp>
      <p:pic>
        <p:nvPicPr>
          <p:cNvPr id="6" name="Picture 5"/>
          <p:cNvPicPr>
            <a:picLocks noChangeAspect="1"/>
          </p:cNvPicPr>
          <p:nvPr/>
        </p:nvPicPr>
        <p:blipFill rotWithShape="1">
          <a:blip r:embed="rId2"/>
          <a:srcRect l="15048" r="10540" b="9960"/>
          <a:stretch/>
        </p:blipFill>
        <p:spPr>
          <a:xfrm>
            <a:off x="10111958" y="1547446"/>
            <a:ext cx="1110935" cy="1344247"/>
          </a:xfrm>
          <a:prstGeom prst="rect">
            <a:avLst/>
          </a:prstGeom>
        </p:spPr>
      </p:pic>
    </p:spTree>
    <p:extLst>
      <p:ext uri="{BB962C8B-B14F-4D97-AF65-F5344CB8AC3E}">
        <p14:creationId xmlns:p14="http://schemas.microsoft.com/office/powerpoint/2010/main" val="2923221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knowledge and scientific theories</a:t>
            </a:r>
            <a:endParaRPr lang="en-US" dirty="0"/>
          </a:p>
        </p:txBody>
      </p:sp>
      <p:sp>
        <p:nvSpPr>
          <p:cNvPr id="3" name="Content Placeholder 2"/>
          <p:cNvSpPr>
            <a:spLocks noGrp="1"/>
          </p:cNvSpPr>
          <p:nvPr>
            <p:ph idx="1"/>
          </p:nvPr>
        </p:nvSpPr>
        <p:spPr/>
        <p:txBody>
          <a:bodyPr/>
          <a:lstStyle/>
          <a:p>
            <a:r>
              <a:rPr lang="en-US" dirty="0" smtClean="0"/>
              <a:t>How do grasp reality.?</a:t>
            </a:r>
          </a:p>
          <a:p>
            <a:r>
              <a:rPr lang="en-US" dirty="0" smtClean="0"/>
              <a:t> </a:t>
            </a:r>
            <a:r>
              <a:rPr lang="en-US" dirty="0" smtClean="0">
                <a:solidFill>
                  <a:schemeClr val="tx2"/>
                </a:solidFill>
              </a:rPr>
              <a:t>Positivists: </a:t>
            </a:r>
            <a:r>
              <a:rPr lang="en-US" dirty="0" smtClean="0"/>
              <a:t>Mach’s sensory impressions.  ‘Objects are </a:t>
            </a:r>
            <a:r>
              <a:rPr lang="en-US" i="1" dirty="0" smtClean="0"/>
              <a:t>complexes</a:t>
            </a:r>
            <a:r>
              <a:rPr lang="en-US" dirty="0" smtClean="0"/>
              <a:t> of sensory </a:t>
            </a:r>
            <a:r>
              <a:rPr lang="en-US" i="1" dirty="0" smtClean="0"/>
              <a:t>elements</a:t>
            </a:r>
            <a:r>
              <a:rPr lang="en-US" dirty="0" smtClean="0"/>
              <a:t>. We experience reality by our bodily, senses. </a:t>
            </a:r>
          </a:p>
          <a:p>
            <a:r>
              <a:rPr lang="en-US" dirty="0" smtClean="0">
                <a:solidFill>
                  <a:schemeClr val="accent4">
                    <a:lumMod val="50000"/>
                  </a:schemeClr>
                </a:solidFill>
              </a:rPr>
              <a:t>Empirio- Monists</a:t>
            </a:r>
            <a:r>
              <a:rPr lang="en-US" dirty="0" smtClean="0"/>
              <a:t>: Bogdanov, Avenarius. The ‘laws’ of thinking are the ‘laws of nature’. Consequence: IF we understand the laws of nature THEN we understand the laws of thinking, v.v. </a:t>
            </a:r>
          </a:p>
          <a:p>
            <a:r>
              <a:rPr lang="en-US" dirty="0" smtClean="0">
                <a:solidFill>
                  <a:srgbClr val="C00000"/>
                </a:solidFill>
              </a:rPr>
              <a:t>Marxists: </a:t>
            </a:r>
            <a:r>
              <a:rPr lang="en-US" dirty="0" smtClean="0"/>
              <a:t>Our knowledge and theories are a result of the human activity </a:t>
            </a:r>
            <a:r>
              <a:rPr lang="en-US" dirty="0"/>
              <a:t>o</a:t>
            </a:r>
            <a:r>
              <a:rPr lang="en-US" dirty="0" smtClean="0"/>
              <a:t>n the actual cultural (socio-historical) level. </a:t>
            </a:r>
            <a:br>
              <a:rPr lang="en-US" dirty="0" smtClean="0"/>
            </a:br>
            <a:r>
              <a:rPr lang="en-US" dirty="0" smtClean="0"/>
              <a:t>	Ilyenkov: The linguistic modelling pre-dates the pragmatic usages.</a:t>
            </a:r>
          </a:p>
          <a:p>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4</a:t>
            </a:fld>
            <a:endParaRPr lang="en-US"/>
          </a:p>
        </p:txBody>
      </p:sp>
    </p:spTree>
    <p:extLst>
      <p:ext uri="{BB962C8B-B14F-4D97-AF65-F5344CB8AC3E}">
        <p14:creationId xmlns:p14="http://schemas.microsoft.com/office/powerpoint/2010/main" val="2057205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Ilyankovian</a:t>
            </a:r>
            <a:r>
              <a:rPr lang="en-US" dirty="0" smtClean="0"/>
              <a:t> Ideals  1 Value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develop notions that we cannot immediately apply operationally</a:t>
            </a:r>
            <a:r>
              <a:rPr lang="en-US" dirty="0"/>
              <a:t>. </a:t>
            </a:r>
            <a:r>
              <a:rPr lang="en-US" dirty="0" smtClean="0"/>
              <a:t>So-called Ideals. Value, Time, Energy, Order……</a:t>
            </a:r>
          </a:p>
          <a:p>
            <a:r>
              <a:rPr lang="en-US" dirty="0" smtClean="0">
                <a:solidFill>
                  <a:schemeClr val="accent6">
                    <a:lumMod val="75000"/>
                  </a:schemeClr>
                </a:solidFill>
              </a:rPr>
              <a:t>In order to compare (communicate) and calculate (trade) we need measuring rods and coordinates. Which reduce Ideal notions to operational entities.</a:t>
            </a:r>
          </a:p>
          <a:p>
            <a:pPr marL="0" indent="0">
              <a:buNone/>
            </a:pPr>
            <a:r>
              <a:rPr lang="en-US" dirty="0" smtClean="0">
                <a:solidFill>
                  <a:srgbClr val="C00000"/>
                </a:solidFill>
              </a:rPr>
              <a:t>Example 1: </a:t>
            </a:r>
            <a:r>
              <a:rPr lang="en-US" dirty="0" smtClean="0"/>
              <a:t>Value. Defined as the product of human labour. How to exchange goods? By measuring the human labour force used. And express it in Exchange value (money). </a:t>
            </a:r>
          </a:p>
          <a:p>
            <a:pPr marL="0" indent="0">
              <a:buNone/>
            </a:pPr>
            <a:r>
              <a:rPr lang="en-US" dirty="0" smtClean="0"/>
              <a:t>In the capitalist mode of production, trade is an ever haggling on the market. Hence, in capitalist economy, we don’t speak about value but about price expressed on the ‘coordinate’ money.</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5</a:t>
            </a:fld>
            <a:endParaRPr lang="en-US"/>
          </a:p>
        </p:txBody>
      </p:sp>
    </p:spTree>
    <p:extLst>
      <p:ext uri="{BB962C8B-B14F-4D97-AF65-F5344CB8AC3E}">
        <p14:creationId xmlns:p14="http://schemas.microsoft.com/office/powerpoint/2010/main" val="2095728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Ilyankovian</a:t>
            </a:r>
            <a:r>
              <a:rPr lang="en-US" dirty="0" smtClean="0"/>
              <a:t> Ideals 2 Change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lumMod val="75000"/>
                  </a:schemeClr>
                </a:solidFill>
              </a:rPr>
              <a:t>In order to compare (communicate) and calculate (trade) we need measuring rods and coordinates. Which reduce notions to operational entities.</a:t>
            </a:r>
          </a:p>
          <a:p>
            <a:pPr marL="0" indent="0">
              <a:buNone/>
            </a:pPr>
            <a:r>
              <a:rPr lang="en-US" dirty="0" smtClean="0">
                <a:solidFill>
                  <a:srgbClr val="C00000"/>
                </a:solidFill>
              </a:rPr>
              <a:t>Example 2: </a:t>
            </a:r>
            <a:r>
              <a:rPr lang="en-US" dirty="0" smtClean="0"/>
              <a:t>Change. Fred Engels </a:t>
            </a:r>
            <a:r>
              <a:rPr lang="en-US" dirty="0" err="1" smtClean="0"/>
              <a:t>c.s</a:t>
            </a:r>
            <a:r>
              <a:rPr lang="en-US" dirty="0" smtClean="0"/>
              <a:t>. talk about </a:t>
            </a:r>
            <a:r>
              <a:rPr lang="en-US" i="1" dirty="0" smtClean="0"/>
              <a:t>Matter in Motion</a:t>
            </a:r>
            <a:r>
              <a:rPr lang="en-US" dirty="0" smtClean="0"/>
              <a:t>. </a:t>
            </a:r>
          </a:p>
          <a:p>
            <a:pPr marL="0" indent="0">
              <a:buNone/>
            </a:pPr>
            <a:r>
              <a:rPr lang="en-US" dirty="0" smtClean="0"/>
              <a:t>But what is motion? Motion we grasp by velocity, with the coordinates duration and distance. Both demand a measure. </a:t>
            </a:r>
          </a:p>
          <a:p>
            <a:pPr marL="0" indent="0">
              <a:buNone/>
            </a:pPr>
            <a:r>
              <a:rPr lang="en-US" dirty="0" smtClean="0"/>
              <a:t>So, if we compare a slow development with a fast one, we keep the ‘distance’ coordinate fixed (e.g., 60 km) and measure duration with a clock (1 hour). Change becomes the ticking of the clock. That ticking (a harmonic oscillator) </a:t>
            </a:r>
            <a:r>
              <a:rPr lang="en-US" dirty="0"/>
              <a:t>e</a:t>
            </a:r>
            <a:r>
              <a:rPr lang="en-US" dirty="0" smtClean="0"/>
              <a:t>nable comparison as a ‘universal exchange measure’: Time = money.</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6</a:t>
            </a:fld>
            <a:endParaRPr lang="en-US"/>
          </a:p>
        </p:txBody>
      </p:sp>
    </p:spTree>
    <p:extLst>
      <p:ext uri="{BB962C8B-B14F-4D97-AF65-F5344CB8AC3E}">
        <p14:creationId xmlns:p14="http://schemas.microsoft.com/office/powerpoint/2010/main" val="3838376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B:Bogdanov’s </a:t>
            </a:r>
            <a:r>
              <a:rPr lang="en-US" dirty="0" smtClean="0">
                <a:solidFill>
                  <a:srgbClr val="FF0000"/>
                </a:solidFill>
              </a:rPr>
              <a:t>bourgeois science </a:t>
            </a:r>
            <a:endParaRPr lang="en-US" dirty="0">
              <a:solidFill>
                <a:srgbClr val="FF0000"/>
              </a:solidFill>
            </a:endParaRPr>
          </a:p>
        </p:txBody>
      </p:sp>
      <p:sp>
        <p:nvSpPr>
          <p:cNvPr id="3" name="Content Placeholder 2"/>
          <p:cNvSpPr>
            <a:spLocks noGrp="1"/>
          </p:cNvSpPr>
          <p:nvPr>
            <p:ph idx="1"/>
          </p:nvPr>
        </p:nvSpPr>
        <p:spPr>
          <a:xfrm>
            <a:off x="838200" y="1438031"/>
            <a:ext cx="10515600" cy="4738932"/>
          </a:xfrm>
        </p:spPr>
        <p:txBody>
          <a:bodyPr>
            <a:normAutofit fontScale="92500" lnSpcReduction="20000"/>
          </a:bodyPr>
          <a:lstStyle/>
          <a:p>
            <a:pPr marL="0" indent="0">
              <a:buNone/>
            </a:pPr>
            <a:r>
              <a:rPr lang="en-US" dirty="0" smtClean="0"/>
              <a:t>In our present culture, everything is reduced to exchangeable entities, in competition. The wholeness of ‘nature’ is reduced, to commodities (measurable entities exchangeable with money). </a:t>
            </a:r>
            <a:endParaRPr lang="en-US" dirty="0" smtClean="0"/>
          </a:p>
          <a:p>
            <a:pPr marL="0" indent="0">
              <a:buNone/>
            </a:pPr>
            <a:r>
              <a:rPr lang="en-US" b="1" dirty="0"/>
              <a:t>Bourgeois Science is splintered in individual fields, models, and theories</a:t>
            </a:r>
            <a:r>
              <a:rPr lang="en-US" dirty="0"/>
              <a:t>.</a:t>
            </a:r>
          </a:p>
          <a:p>
            <a:pPr marL="0" indent="0">
              <a:buNone/>
            </a:pPr>
            <a:endParaRPr lang="en-US" dirty="0" smtClean="0"/>
          </a:p>
          <a:p>
            <a:pPr marL="0" indent="0">
              <a:buNone/>
            </a:pPr>
            <a:r>
              <a:rPr lang="en-US" dirty="0" smtClean="0"/>
              <a:t>Bogdanov adheres to Histomat. It are the socio-economical developments that lead to the present – bourgeois – situation. </a:t>
            </a:r>
            <a:endParaRPr lang="en-US" dirty="0" smtClean="0"/>
          </a:p>
          <a:p>
            <a:pPr marL="0" indent="0">
              <a:buNone/>
            </a:pPr>
            <a:r>
              <a:rPr lang="en-US" dirty="0" smtClean="0"/>
              <a:t>Consequently</a:t>
            </a:r>
            <a:r>
              <a:rPr lang="en-US" dirty="0" smtClean="0"/>
              <a:t>, a socialist revolution will </a:t>
            </a:r>
            <a:r>
              <a:rPr lang="en-US" dirty="0" smtClean="0"/>
              <a:t>give birth to </a:t>
            </a:r>
            <a:r>
              <a:rPr lang="en-US" dirty="0" smtClean="0"/>
              <a:t>one (1) novel science.</a:t>
            </a:r>
            <a:endParaRPr lang="en-US" dirty="0"/>
          </a:p>
          <a:p>
            <a:pPr marL="0" indent="0">
              <a:buNone/>
            </a:pPr>
            <a:r>
              <a:rPr lang="en-US" dirty="0" smtClean="0"/>
              <a:t>In which commodification is eradicated and individual workers / artist/ scientists will work creatively in harmony and solidarity.</a:t>
            </a:r>
          </a:p>
          <a:p>
            <a:pPr marL="0" indent="0">
              <a:buNone/>
            </a:pPr>
            <a:r>
              <a:rPr lang="en-US" dirty="0" smtClean="0"/>
              <a:t>So, what will become this unifier in history?</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7</a:t>
            </a:fld>
            <a:endParaRPr lang="en-US"/>
          </a:p>
        </p:txBody>
      </p:sp>
    </p:spTree>
    <p:extLst>
      <p:ext uri="{BB962C8B-B14F-4D97-AF65-F5344CB8AC3E}">
        <p14:creationId xmlns:p14="http://schemas.microsoft.com/office/powerpoint/2010/main" val="119084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Bogdanov’s </a:t>
            </a:r>
            <a:r>
              <a:rPr lang="en-US" dirty="0" smtClean="0">
                <a:solidFill>
                  <a:srgbClr val="C00000"/>
                </a:solidFill>
              </a:rPr>
              <a:t>proletarian science</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As the proletariat is the ultimate suppressed class, it will be the proletariat that will topple capitalism and introduce a novel </a:t>
            </a:r>
            <a:r>
              <a:rPr lang="en-US" dirty="0" smtClean="0"/>
              <a:t>societal  </a:t>
            </a:r>
            <a:r>
              <a:rPr lang="en-US" dirty="0" smtClean="0"/>
              <a:t>phase and, hence, a novel phase in comprehensive scientific thinking. </a:t>
            </a:r>
            <a:br>
              <a:rPr lang="en-US" dirty="0" smtClean="0"/>
            </a:br>
            <a:r>
              <a:rPr lang="en-US" dirty="0" smtClean="0">
                <a:solidFill>
                  <a:srgbClr val="C00000"/>
                </a:solidFill>
              </a:rPr>
              <a:t>This thinking is not based on exchangeable objects (commodities), but on </a:t>
            </a:r>
            <a:r>
              <a:rPr lang="en-US" u="sng" dirty="0" smtClean="0">
                <a:solidFill>
                  <a:srgbClr val="C00000"/>
                </a:solidFill>
              </a:rPr>
              <a:t>relations</a:t>
            </a:r>
            <a:r>
              <a:rPr lang="en-US" dirty="0" smtClean="0">
                <a:solidFill>
                  <a:srgbClr val="C00000"/>
                </a:solidFill>
              </a:rPr>
              <a:t> between the complexes of sensory </a:t>
            </a:r>
            <a:r>
              <a:rPr lang="en-US" dirty="0" smtClean="0">
                <a:solidFill>
                  <a:srgbClr val="C00000"/>
                </a:solidFill>
              </a:rPr>
              <a:t>elements of humans</a:t>
            </a:r>
            <a:r>
              <a:rPr lang="en-US" dirty="0" smtClean="0"/>
              <a:t>. </a:t>
            </a:r>
            <a:r>
              <a:rPr lang="en-US" dirty="0" smtClean="0"/>
              <a:t/>
            </a:r>
            <a:br>
              <a:rPr lang="en-US" dirty="0" smtClean="0"/>
            </a:br>
            <a:r>
              <a:rPr lang="en-US" dirty="0" smtClean="0"/>
              <a:t>As from then, we talk about organization and the novel unified science of organization: </a:t>
            </a:r>
            <a:r>
              <a:rPr lang="en-US" dirty="0" smtClean="0">
                <a:solidFill>
                  <a:srgbClr val="FF0000"/>
                </a:solidFill>
              </a:rPr>
              <a:t>Tektology.</a:t>
            </a:r>
          </a:p>
          <a:p>
            <a:pPr marL="0" indent="0">
              <a:buNone/>
            </a:pPr>
            <a:r>
              <a:rPr lang="en-US" dirty="0" smtClean="0"/>
              <a:t>We reformulate objects and their interactions, into a system of operations that universally relate what we call presently: objects.</a:t>
            </a:r>
            <a:endParaRPr lang="en-US" dirty="0"/>
          </a:p>
        </p:txBody>
      </p:sp>
      <p:sp>
        <p:nvSpPr>
          <p:cNvPr id="4" name="Footer Placeholder 3"/>
          <p:cNvSpPr>
            <a:spLocks noGrp="1"/>
          </p:cNvSpPr>
          <p:nvPr>
            <p:ph type="ftr" sz="quarter" idx="11"/>
          </p:nvPr>
        </p:nvSpPr>
        <p:spPr/>
        <p:txBody>
          <a:bodyPr/>
          <a:lstStyle/>
          <a:p>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293E7401-351E-431D-8F87-D4BD760A1746}" type="slidenum">
              <a:rPr lang="en-US" smtClean="0"/>
              <a:t>8</a:t>
            </a:fld>
            <a:endParaRPr lang="en-US"/>
          </a:p>
        </p:txBody>
      </p:sp>
    </p:spTree>
    <p:extLst>
      <p:ext uri="{BB962C8B-B14F-4D97-AF65-F5344CB8AC3E}">
        <p14:creationId xmlns:p14="http://schemas.microsoft.com/office/powerpoint/2010/main" val="296367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Bogdanov’s theses on Proletarian Science</a:t>
            </a:r>
            <a:r>
              <a:rPr lang="en-US" dirty="0"/>
              <a:t/>
            </a:r>
            <a:br>
              <a:rPr lang="en-US" dirty="0"/>
            </a:br>
            <a:r>
              <a:rPr lang="en-US" sz="3600" dirty="0"/>
              <a:t>See: marxismandsciences.org issue 8 p.256- 260</a:t>
            </a:r>
          </a:p>
        </p:txBody>
      </p:sp>
      <p:sp>
        <p:nvSpPr>
          <p:cNvPr id="3" name="Content Placeholder 2"/>
          <p:cNvSpPr>
            <a:spLocks noGrp="1"/>
          </p:cNvSpPr>
          <p:nvPr>
            <p:ph idx="1"/>
          </p:nvPr>
        </p:nvSpPr>
        <p:spPr>
          <a:xfrm>
            <a:off x="666262" y="1825625"/>
            <a:ext cx="10515600" cy="4351338"/>
          </a:xfrm>
        </p:spPr>
        <p:txBody>
          <a:bodyPr>
            <a:normAutofit lnSpcReduction="10000"/>
          </a:bodyPr>
          <a:lstStyle/>
          <a:p>
            <a:pPr marL="0" indent="0">
              <a:buNone/>
            </a:pPr>
            <a:r>
              <a:rPr lang="en-US" dirty="0">
                <a:solidFill>
                  <a:schemeClr val="tx2">
                    <a:lumMod val="75000"/>
                  </a:schemeClr>
                </a:solidFill>
              </a:rPr>
              <a:t>Call for a unified science, as also the Logical Positivists do</a:t>
            </a:r>
          </a:p>
          <a:p>
            <a:r>
              <a:rPr lang="en-US" dirty="0" smtClean="0"/>
              <a:t>#5 </a:t>
            </a:r>
            <a:br>
              <a:rPr lang="en-US" dirty="0" smtClean="0"/>
            </a:br>
            <a:r>
              <a:rPr lang="en-US" sz="3200" dirty="0" smtClean="0"/>
              <a:t>What </a:t>
            </a:r>
            <a:r>
              <a:rPr lang="en-US" sz="3200" dirty="0"/>
              <a:t>all of this means is that bourgeois science, whilst it </a:t>
            </a:r>
            <a:r>
              <a:rPr lang="en-US" sz="3200" dirty="0" smtClean="0"/>
              <a:t>accumulated </a:t>
            </a:r>
            <a:r>
              <a:rPr lang="en-US" sz="3200" dirty="0"/>
              <a:t>in all its branches an enormous wealth of knowledge and of </a:t>
            </a:r>
            <a:r>
              <a:rPr lang="en-US" sz="3200" dirty="0" smtClean="0"/>
              <a:t>methods </a:t>
            </a:r>
            <a:r>
              <a:rPr lang="en-US" sz="3200" dirty="0"/>
              <a:t>for exploiting that knowledge, has been unable to assemble this </a:t>
            </a:r>
            <a:r>
              <a:rPr lang="en-US" sz="3200" dirty="0" smtClean="0"/>
              <a:t>material </a:t>
            </a:r>
            <a:r>
              <a:rPr lang="en-US" sz="3200" dirty="0"/>
              <a:t>into a </a:t>
            </a:r>
            <a:r>
              <a:rPr lang="en-US" sz="3200" dirty="0">
                <a:solidFill>
                  <a:srgbClr val="FF0000"/>
                </a:solidFill>
              </a:rPr>
              <a:t>planned, organized and integrated whole.</a:t>
            </a:r>
            <a:r>
              <a:rPr lang="en-US" sz="3200" dirty="0"/>
              <a:t> Each </a:t>
            </a:r>
            <a:r>
              <a:rPr lang="en-US" sz="3200" dirty="0" smtClean="0"/>
              <a:t> specialism has </a:t>
            </a:r>
            <a:r>
              <a:rPr lang="en-US" sz="3200" dirty="0"/>
              <a:t>created a language of its own that has become </a:t>
            </a:r>
            <a:r>
              <a:rPr lang="en-US" sz="3200" dirty="0" smtClean="0"/>
              <a:t> incomprehensible not only </a:t>
            </a:r>
            <a:r>
              <a:rPr lang="en-US" sz="3200" dirty="0"/>
              <a:t>to the broad masses but even to scientists of another specialism</a:t>
            </a:r>
            <a:r>
              <a:rPr lang="en-US" sz="3200" dirty="0" smtClean="0"/>
              <a:t>.</a:t>
            </a:r>
          </a:p>
        </p:txBody>
      </p:sp>
      <p:sp>
        <p:nvSpPr>
          <p:cNvPr id="4" name="Footer Placeholder 3"/>
          <p:cNvSpPr>
            <a:spLocks noGrp="1"/>
          </p:cNvSpPr>
          <p:nvPr>
            <p:ph type="ftr" sz="quarter" idx="11"/>
          </p:nvPr>
        </p:nvSpPr>
        <p:spPr/>
        <p:txBody>
          <a:bodyPr/>
          <a:lstStyle/>
          <a:p>
            <a:r>
              <a:rPr lang="en-US" smtClean="0"/>
              <a:t>Joost Kircz @ HM-conference Cluj April 2026</a:t>
            </a:r>
            <a:endParaRPr lang="en-US"/>
          </a:p>
        </p:txBody>
      </p:sp>
      <p:sp>
        <p:nvSpPr>
          <p:cNvPr id="5" name="Slide Number Placeholder 4"/>
          <p:cNvSpPr>
            <a:spLocks noGrp="1"/>
          </p:cNvSpPr>
          <p:nvPr>
            <p:ph type="sldNum" sz="quarter" idx="12"/>
          </p:nvPr>
        </p:nvSpPr>
        <p:spPr/>
        <p:txBody>
          <a:bodyPr/>
          <a:lstStyle/>
          <a:p>
            <a:fld id="{293E7401-351E-431D-8F87-D4BD760A1746}" type="slidenum">
              <a:rPr lang="en-US" smtClean="0"/>
              <a:t>9</a:t>
            </a:fld>
            <a:endParaRPr lang="en-US"/>
          </a:p>
        </p:txBody>
      </p:sp>
    </p:spTree>
    <p:extLst>
      <p:ext uri="{BB962C8B-B14F-4D97-AF65-F5344CB8AC3E}">
        <p14:creationId xmlns:p14="http://schemas.microsoft.com/office/powerpoint/2010/main" val="3444777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1052</Words>
  <Application>Microsoft Office PowerPoint</Application>
  <PresentationFormat>Widescreen</PresentationFormat>
  <Paragraphs>102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Bogdanov’s proletarian science, and post-revolutionary knowledge</vt:lpstr>
      <vt:lpstr>A: Prelim: One universe – one science?</vt:lpstr>
      <vt:lpstr>Finite or infinite understanding?</vt:lpstr>
      <vt:lpstr>Tuning knowledge and scientific theories</vt:lpstr>
      <vt:lpstr>Ilyankovian Ideals  1 Value </vt:lpstr>
      <vt:lpstr>Ilyankovian Ideals 2 Change </vt:lpstr>
      <vt:lpstr>B:Bogdanov’s bourgeois science </vt:lpstr>
      <vt:lpstr>Bogdanov’s proletarian science</vt:lpstr>
      <vt:lpstr>Bogdanov’s theses on Proletarian Science See: marxismandsciences.org issue 8 p.256- 260</vt:lpstr>
      <vt:lpstr>Bogdanov’s theses on Proletarian Science</vt:lpstr>
      <vt:lpstr>From now to post revolutionary science! 1</vt:lpstr>
      <vt:lpstr>From now to post revolutionary science! 2</vt:lpstr>
      <vt:lpstr>Caveats towards after a socialist revolution</vt:lpstr>
      <vt:lpstr>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Bogdanov, proletarian science, and post-revolutionary knowledge</dc:title>
  <dc:creator>K1</dc:creator>
  <cp:lastModifiedBy>K1</cp:lastModifiedBy>
  <cp:revision>45</cp:revision>
  <dcterms:created xsi:type="dcterms:W3CDTF">2026-03-30T13:38:04Z</dcterms:created>
  <dcterms:modified xsi:type="dcterms:W3CDTF">2026-04-13T19:39:32Z</dcterms:modified>
</cp:coreProperties>
</file>