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62" r:id="rId2"/>
    <p:sldId id="269" r:id="rId3"/>
    <p:sldId id="261" r:id="rId4"/>
    <p:sldId id="256" r:id="rId5"/>
    <p:sldId id="313" r:id="rId6"/>
    <p:sldId id="299" r:id="rId7"/>
    <p:sldId id="319" r:id="rId8"/>
    <p:sldId id="263" r:id="rId9"/>
    <p:sldId id="271" r:id="rId10"/>
    <p:sldId id="317" r:id="rId11"/>
    <p:sldId id="294" r:id="rId12"/>
    <p:sldId id="267" r:id="rId13"/>
    <p:sldId id="258" r:id="rId14"/>
    <p:sldId id="323" r:id="rId15"/>
    <p:sldId id="259" r:id="rId16"/>
    <p:sldId id="260" r:id="rId17"/>
    <p:sldId id="300" r:id="rId18"/>
    <p:sldId id="315" r:id="rId19"/>
    <p:sldId id="297" r:id="rId20"/>
    <p:sldId id="298" r:id="rId21"/>
    <p:sldId id="265" r:id="rId22"/>
    <p:sldId id="266" r:id="rId23"/>
    <p:sldId id="312" r:id="rId24"/>
    <p:sldId id="320" r:id="rId25"/>
    <p:sldId id="295" r:id="rId26"/>
    <p:sldId id="301" r:id="rId27"/>
    <p:sldId id="268" r:id="rId28"/>
    <p:sldId id="302" r:id="rId29"/>
    <p:sldId id="272" r:id="rId30"/>
    <p:sldId id="273" r:id="rId31"/>
    <p:sldId id="276" r:id="rId32"/>
    <p:sldId id="274" r:id="rId33"/>
    <p:sldId id="282" r:id="rId34"/>
    <p:sldId id="275" r:id="rId35"/>
    <p:sldId id="280" r:id="rId36"/>
    <p:sldId id="304" r:id="rId37"/>
    <p:sldId id="305" r:id="rId38"/>
    <p:sldId id="306" r:id="rId39"/>
    <p:sldId id="307" r:id="rId40"/>
    <p:sldId id="308" r:id="rId41"/>
    <p:sldId id="296" r:id="rId42"/>
    <p:sldId id="311" r:id="rId43"/>
    <p:sldId id="283" r:id="rId44"/>
    <p:sldId id="284" r:id="rId45"/>
    <p:sldId id="285" r:id="rId46"/>
    <p:sldId id="286" r:id="rId47"/>
    <p:sldId id="303" r:id="rId48"/>
    <p:sldId id="287" r:id="rId49"/>
    <p:sldId id="289" r:id="rId50"/>
    <p:sldId id="310" r:id="rId51"/>
    <p:sldId id="291" r:id="rId52"/>
    <p:sldId id="322" r:id="rId53"/>
    <p:sldId id="292" r:id="rId54"/>
    <p:sldId id="290" r:id="rId55"/>
  </p:sldIdLst>
  <p:sldSz cx="9144000" cy="73152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25" autoAdjust="0"/>
  </p:normalViewPr>
  <p:slideViewPr>
    <p:cSldViewPr>
      <p:cViewPr varScale="1">
        <p:scale>
          <a:sx n="92" d="100"/>
          <a:sy n="92" d="100"/>
        </p:scale>
        <p:origin x="-1254" y="-102"/>
      </p:cViewPr>
      <p:guideLst>
        <p:guide orient="horz" pos="23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836" y="0"/>
            <a:ext cx="2945659" cy="496412"/>
          </a:xfrm>
          <a:prstGeom prst="rect">
            <a:avLst/>
          </a:prstGeom>
        </p:spPr>
        <p:txBody>
          <a:bodyPr vert="horz" lIns="91440" tIns="45720" rIns="91440" bIns="45720" rtlCol="0"/>
          <a:lstStyle>
            <a:lvl1pPr algn="r">
              <a:defRPr sz="1200"/>
            </a:lvl1pPr>
          </a:lstStyle>
          <a:p>
            <a:fld id="{51DE0EAE-FAA2-46C8-931B-FA66A26A89EB}" type="datetimeFigureOut">
              <a:rPr lang="en-GB" smtClean="0"/>
              <a:t>26/04/2023</a:t>
            </a:fld>
            <a:endParaRPr lang="en-GB"/>
          </a:p>
        </p:txBody>
      </p:sp>
      <p:sp>
        <p:nvSpPr>
          <p:cNvPr id="4" name="Footer Placeholder 3"/>
          <p:cNvSpPr>
            <a:spLocks noGrp="1"/>
          </p:cNvSpPr>
          <p:nvPr>
            <p:ph type="ftr" sz="quarter" idx="2"/>
          </p:nvPr>
        </p:nvSpPr>
        <p:spPr>
          <a:xfrm>
            <a:off x="0" y="9429516"/>
            <a:ext cx="2945659" cy="4964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836" y="9429516"/>
            <a:ext cx="2945659" cy="496412"/>
          </a:xfrm>
          <a:prstGeom prst="rect">
            <a:avLst/>
          </a:prstGeom>
        </p:spPr>
        <p:txBody>
          <a:bodyPr vert="horz" lIns="91440" tIns="45720" rIns="91440" bIns="45720" rtlCol="0" anchor="b"/>
          <a:lstStyle>
            <a:lvl1pPr algn="r">
              <a:defRPr sz="1200"/>
            </a:lvl1pPr>
          </a:lstStyle>
          <a:p>
            <a:fld id="{8B99EC00-5E0D-4678-9050-965FD729A3C5}" type="slidenum">
              <a:rPr lang="en-GB" smtClean="0"/>
              <a:t>‹#›</a:t>
            </a:fld>
            <a:endParaRPr lang="en-GB"/>
          </a:p>
        </p:txBody>
      </p:sp>
    </p:spTree>
    <p:extLst>
      <p:ext uri="{BB962C8B-B14F-4D97-AF65-F5344CB8AC3E}">
        <p14:creationId xmlns:p14="http://schemas.microsoft.com/office/powerpoint/2010/main" val="242828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2"/>
          </a:xfrm>
          <a:prstGeom prst="rect">
            <a:avLst/>
          </a:prstGeom>
        </p:spPr>
        <p:txBody>
          <a:bodyPr vert="horz" lIns="91440" tIns="45720" rIns="91440" bIns="45720" rtlCol="0"/>
          <a:lstStyle>
            <a:lvl1pPr algn="r">
              <a:defRPr sz="1200"/>
            </a:lvl1pPr>
          </a:lstStyle>
          <a:p>
            <a:fld id="{68622664-9AC5-4F7E-81E5-CC2B4244AB0B}" type="datetimeFigureOut">
              <a:rPr lang="en-GB" smtClean="0"/>
              <a:t>26/04/2023</a:t>
            </a:fld>
            <a:endParaRPr lang="en-GB"/>
          </a:p>
        </p:txBody>
      </p:sp>
      <p:sp>
        <p:nvSpPr>
          <p:cNvPr id="4" name="Slide Image Placeholder 3"/>
          <p:cNvSpPr>
            <a:spLocks noGrp="1" noRot="1" noChangeAspect="1"/>
          </p:cNvSpPr>
          <p:nvPr>
            <p:ph type="sldImg" idx="2"/>
          </p:nvPr>
        </p:nvSpPr>
        <p:spPr>
          <a:xfrm>
            <a:off x="1073150" y="744538"/>
            <a:ext cx="46513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2"/>
          </a:xfrm>
          <a:prstGeom prst="rect">
            <a:avLst/>
          </a:prstGeom>
        </p:spPr>
        <p:txBody>
          <a:bodyPr vert="horz" lIns="91440" tIns="45720" rIns="91440" bIns="45720" rtlCol="0" anchor="b"/>
          <a:lstStyle>
            <a:lvl1pPr algn="r">
              <a:defRPr sz="1200"/>
            </a:lvl1pPr>
          </a:lstStyle>
          <a:p>
            <a:fld id="{829E7A08-CFC5-449E-8254-759FF0BF0220}" type="slidenum">
              <a:rPr lang="en-GB" smtClean="0"/>
              <a:t>‹#›</a:t>
            </a:fld>
            <a:endParaRPr lang="en-GB"/>
          </a:p>
        </p:txBody>
      </p:sp>
    </p:spTree>
    <p:extLst>
      <p:ext uri="{BB962C8B-B14F-4D97-AF65-F5344CB8AC3E}">
        <p14:creationId xmlns:p14="http://schemas.microsoft.com/office/powerpoint/2010/main" val="283925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web.cfa.harvard.edu/~loeb/LK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arxists.org/reference/archive/stalin/works/1938/09.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doi.org/10.1080/03017605.2021.2000605"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EIeUoQZm5y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1</a:t>
            </a:fld>
            <a:endParaRPr lang="en-GB"/>
          </a:p>
        </p:txBody>
      </p:sp>
    </p:spTree>
    <p:extLst>
      <p:ext uri="{BB962C8B-B14F-4D97-AF65-F5344CB8AC3E}">
        <p14:creationId xmlns:p14="http://schemas.microsoft.com/office/powerpoint/2010/main" val="386555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44538"/>
            <a:ext cx="4651375" cy="3722687"/>
          </a:xfrm>
        </p:spPr>
      </p:sp>
      <p:sp>
        <p:nvSpPr>
          <p:cNvPr id="3" name="Notes Placeholder 2"/>
          <p:cNvSpPr>
            <a:spLocks noGrp="1"/>
          </p:cNvSpPr>
          <p:nvPr>
            <p:ph type="body" idx="1"/>
          </p:nvPr>
        </p:nvSpPr>
        <p:spPr/>
        <p:txBody>
          <a:bodyPr/>
          <a:lstStyle/>
          <a:p>
            <a:r>
              <a:rPr lang="en-US" dirty="0" smtClean="0"/>
              <a:t>Arthur Eddington, </a:t>
            </a:r>
            <a:r>
              <a:rPr lang="en-US" i="1" dirty="0" smtClean="0"/>
              <a:t>The philosophy of  physical  science;</a:t>
            </a:r>
            <a:r>
              <a:rPr lang="en-US" i="1" baseline="0" dirty="0" smtClean="0"/>
              <a:t> </a:t>
            </a:r>
            <a:r>
              <a:rPr lang="en-US" i="1" baseline="0" dirty="0" err="1" smtClean="0"/>
              <a:t>T</a:t>
            </a:r>
            <a:r>
              <a:rPr lang="en-US" i="1" dirty="0" err="1" smtClean="0"/>
              <a:t>arner</a:t>
            </a:r>
            <a:r>
              <a:rPr lang="en-US" i="1" baseline="0" dirty="0" smtClean="0"/>
              <a:t> Lectures 1938, </a:t>
            </a:r>
            <a:r>
              <a:rPr lang="en-US" i="0" baseline="0" dirty="0" smtClean="0"/>
              <a:t>Cambridge UP, 1939, p. 16.</a:t>
            </a:r>
            <a:endParaRPr lang="en-GB" i="0" dirty="0"/>
          </a:p>
        </p:txBody>
      </p:sp>
      <p:sp>
        <p:nvSpPr>
          <p:cNvPr id="4" name="Slide Number Placeholder 3"/>
          <p:cNvSpPr>
            <a:spLocks noGrp="1"/>
          </p:cNvSpPr>
          <p:nvPr>
            <p:ph type="sldNum" sz="quarter" idx="10"/>
          </p:nvPr>
        </p:nvSpPr>
        <p:spPr/>
        <p:txBody>
          <a:bodyPr/>
          <a:lstStyle/>
          <a:p>
            <a:fld id="{829E7A08-CFC5-449E-8254-759FF0BF0220}" type="slidenum">
              <a:rPr lang="en-GB" smtClean="0"/>
              <a:t>10</a:t>
            </a:fld>
            <a:endParaRPr lang="en-GB"/>
          </a:p>
        </p:txBody>
      </p:sp>
    </p:spTree>
    <p:extLst>
      <p:ext uri="{BB962C8B-B14F-4D97-AF65-F5344CB8AC3E}">
        <p14:creationId xmlns:p14="http://schemas.microsoft.com/office/powerpoint/2010/main" val="416778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11</a:t>
            </a:fld>
            <a:endParaRPr lang="en-GB"/>
          </a:p>
        </p:txBody>
      </p:sp>
    </p:spTree>
    <p:extLst>
      <p:ext uri="{BB962C8B-B14F-4D97-AF65-F5344CB8AC3E}">
        <p14:creationId xmlns:p14="http://schemas.microsoft.com/office/powerpoint/2010/main" val="175102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12</a:t>
            </a:fld>
            <a:endParaRPr lang="en-GB"/>
          </a:p>
        </p:txBody>
      </p:sp>
    </p:spTree>
    <p:extLst>
      <p:ext uri="{BB962C8B-B14F-4D97-AF65-F5344CB8AC3E}">
        <p14:creationId xmlns:p14="http://schemas.microsoft.com/office/powerpoint/2010/main" val="173953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a:t>
            </a:r>
            <a:r>
              <a:rPr lang="en-US" dirty="0" smtClean="0"/>
              <a:t>are meadows just green and why no flowers or </a:t>
            </a:r>
            <a:r>
              <a:rPr lang="en-US" dirty="0" smtClean="0"/>
              <a:t>other plants: </a:t>
            </a:r>
            <a:r>
              <a:rPr lang="en-GB" b="1" i="1" dirty="0" err="1" smtClean="0"/>
              <a:t>Lolium</a:t>
            </a:r>
            <a:r>
              <a:rPr lang="en-GB" b="1" i="1" dirty="0" smtClean="0"/>
              <a:t> </a:t>
            </a:r>
            <a:r>
              <a:rPr lang="en-GB" b="1" i="1" dirty="0" err="1" smtClean="0"/>
              <a:t>perenne</a:t>
            </a:r>
            <a:r>
              <a:rPr lang="en-GB" b="1" i="1" dirty="0" smtClean="0"/>
              <a:t>  </a:t>
            </a:r>
            <a:r>
              <a:rPr lang="en-GB" b="0" i="1" dirty="0" err="1" smtClean="0"/>
              <a:t>Englisch</a:t>
            </a:r>
            <a:r>
              <a:rPr lang="en-GB" b="0" i="1" baseline="0" dirty="0" smtClean="0"/>
              <a:t> </a:t>
            </a:r>
            <a:r>
              <a:rPr lang="en-GB" b="0" i="1" baseline="0" dirty="0" err="1" smtClean="0"/>
              <a:t>ryegras</a:t>
            </a:r>
            <a:r>
              <a:rPr lang="en-GB" b="0" i="1" baseline="0" dirty="0" smtClean="0"/>
              <a:t>, </a:t>
            </a:r>
            <a:r>
              <a:rPr lang="de-DE" b="1" dirty="0" smtClean="0"/>
              <a:t>Deutsche Weidelgras</a:t>
            </a:r>
            <a:r>
              <a:rPr lang="de-DE" dirty="0" smtClean="0"/>
              <a:t>, auch </a:t>
            </a:r>
            <a:r>
              <a:rPr lang="de-DE" b="1" dirty="0" smtClean="0"/>
              <a:t>Ausdauernder </a:t>
            </a:r>
            <a:r>
              <a:rPr lang="de-DE" b="1" dirty="0" smtClean="0"/>
              <a:t>Lolch, </a:t>
            </a:r>
            <a:r>
              <a:rPr lang="de-DE" b="0" dirty="0" smtClean="0"/>
              <a:t>is</a:t>
            </a:r>
            <a:r>
              <a:rPr lang="de-DE" b="0" baseline="0" dirty="0" smtClean="0"/>
              <a:t> outcompeting other plants.</a:t>
            </a:r>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13</a:t>
            </a:fld>
            <a:endParaRPr lang="en-GB"/>
          </a:p>
        </p:txBody>
      </p:sp>
    </p:spTree>
    <p:extLst>
      <p:ext uri="{BB962C8B-B14F-4D97-AF65-F5344CB8AC3E}">
        <p14:creationId xmlns:p14="http://schemas.microsoft.com/office/powerpoint/2010/main" val="71532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https://lweb.cfa.harvard.edu/~loeb/LK1.pdf</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https://www.dni.gov/files/ODNI/documents/assessments/Unclassified-2022-Annual-Report-UAP.pdf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14</a:t>
            </a:fld>
            <a:endParaRPr lang="en-GB"/>
          </a:p>
        </p:txBody>
      </p:sp>
    </p:spTree>
    <p:extLst>
      <p:ext uri="{BB962C8B-B14F-4D97-AF65-F5344CB8AC3E}">
        <p14:creationId xmlns:p14="http://schemas.microsoft.com/office/powerpoint/2010/main" val="243188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15</a:t>
            </a:fld>
            <a:endParaRPr lang="en-GB"/>
          </a:p>
        </p:txBody>
      </p:sp>
    </p:spTree>
    <p:extLst>
      <p:ext uri="{BB962C8B-B14F-4D97-AF65-F5344CB8AC3E}">
        <p14:creationId xmlns:p14="http://schemas.microsoft.com/office/powerpoint/2010/main" val="200296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16</a:t>
            </a:fld>
            <a:endParaRPr lang="en-GB"/>
          </a:p>
        </p:txBody>
      </p:sp>
    </p:spTree>
    <p:extLst>
      <p:ext uri="{BB962C8B-B14F-4D97-AF65-F5344CB8AC3E}">
        <p14:creationId xmlns:p14="http://schemas.microsoft.com/office/powerpoint/2010/main" val="405788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17</a:t>
            </a:fld>
            <a:endParaRPr lang="en-GB"/>
          </a:p>
        </p:txBody>
      </p:sp>
    </p:spTree>
    <p:extLst>
      <p:ext uri="{BB962C8B-B14F-4D97-AF65-F5344CB8AC3E}">
        <p14:creationId xmlns:p14="http://schemas.microsoft.com/office/powerpoint/2010/main" val="172699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Schmandt-Besserat</a:t>
            </a:r>
            <a:r>
              <a:rPr lang="en-US" dirty="0" smtClean="0">
                <a:effectLst/>
              </a:rPr>
              <a:t>, Denise. </a:t>
            </a:r>
            <a:r>
              <a:rPr lang="en-US" i="1" dirty="0" smtClean="0">
                <a:effectLst/>
              </a:rPr>
              <a:t>How Writing Came About</a:t>
            </a:r>
            <a:r>
              <a:rPr lang="en-US" dirty="0" smtClean="0">
                <a:effectLst/>
              </a:rPr>
              <a:t>. Austin, Texas: University of Texas Press, 1992.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Peter </a:t>
            </a:r>
            <a:r>
              <a:rPr lang="en-US" dirty="0" err="1" smtClean="0">
                <a:effectLst/>
              </a:rPr>
              <a:t>Damerow</a:t>
            </a:r>
            <a:r>
              <a:rPr lang="en-US" dirty="0" smtClean="0">
                <a:effectLst/>
              </a:rPr>
              <a:t>, </a:t>
            </a:r>
            <a:r>
              <a:rPr lang="en-US" dirty="0" smtClean="0">
                <a:effectLst/>
              </a:rPr>
              <a:t>e.g.,</a:t>
            </a:r>
            <a:r>
              <a:rPr lang="en-US" baseline="0" dirty="0" smtClean="0">
                <a:effectLst/>
              </a:rPr>
              <a:t> 1999, </a:t>
            </a:r>
            <a:r>
              <a:rPr lang="en-US" i="1" baseline="0" dirty="0" smtClean="0">
                <a:effectLst/>
              </a:rPr>
              <a:t>The origins of writing as a problem of historical epistemology  </a:t>
            </a:r>
            <a:r>
              <a:rPr lang="en-US" baseline="0" dirty="0" smtClean="0">
                <a:effectLst/>
              </a:rPr>
              <a:t> https://www.mpiwg-berlin.mpg.de/sites/default/files/Preprints/P114.pdf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Olson, David R., and Nancy Torrance, eds. </a:t>
            </a:r>
            <a:r>
              <a:rPr lang="en-US" i="1" dirty="0" smtClean="0">
                <a:effectLst/>
              </a:rPr>
              <a:t>The Cambridge Handbook of Literacy</a:t>
            </a:r>
            <a:r>
              <a:rPr lang="en-US" dirty="0" smtClean="0">
                <a:effectLst/>
              </a:rPr>
              <a:t>. Cambridge, N.Y: Cambridge University Press, 2009.</a:t>
            </a:r>
            <a:endParaRPr lang="en-US" dirty="0" smtClean="0"/>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18</a:t>
            </a:fld>
            <a:endParaRPr lang="en-GB"/>
          </a:p>
        </p:txBody>
      </p:sp>
    </p:spTree>
    <p:extLst>
      <p:ext uri="{BB962C8B-B14F-4D97-AF65-F5344CB8AC3E}">
        <p14:creationId xmlns:p14="http://schemas.microsoft.com/office/powerpoint/2010/main" val="310980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19</a:t>
            </a:fld>
            <a:endParaRPr lang="en-GB"/>
          </a:p>
        </p:txBody>
      </p:sp>
    </p:spTree>
    <p:extLst>
      <p:ext uri="{BB962C8B-B14F-4D97-AF65-F5344CB8AC3E}">
        <p14:creationId xmlns:p14="http://schemas.microsoft.com/office/powerpoint/2010/main" val="414087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letter of F. Engels to Conrad Schmidt in Berlin, 5 August 1890. “</a:t>
            </a:r>
            <a:r>
              <a:rPr lang="fr-FR" dirty="0" smtClean="0"/>
              <a:t>As Marx </a:t>
            </a:r>
            <a:r>
              <a:rPr lang="fr-FR" dirty="0" err="1" smtClean="0"/>
              <a:t>said</a:t>
            </a:r>
            <a:r>
              <a:rPr lang="fr-FR" dirty="0" smtClean="0"/>
              <a:t> of the French </a:t>
            </a:r>
            <a:r>
              <a:rPr lang="fr-FR" dirty="0" err="1" smtClean="0"/>
              <a:t>Marxists</a:t>
            </a:r>
            <a:r>
              <a:rPr lang="fr-FR" dirty="0" smtClean="0"/>
              <a:t> in the </a:t>
            </a:r>
            <a:r>
              <a:rPr lang="fr-FR" dirty="0" err="1" smtClean="0"/>
              <a:t>late</a:t>
            </a:r>
            <a:r>
              <a:rPr lang="fr-FR" dirty="0" smtClean="0"/>
              <a:t> seventies:</a:t>
            </a:r>
          </a:p>
          <a:p>
            <a:r>
              <a:rPr lang="fr-FR" dirty="0" smtClean="0"/>
              <a:t>'Tout ce que je sais, c'est que je ne suis pas </a:t>
            </a:r>
            <a:r>
              <a:rPr lang="fr-FR" dirty="0" err="1" smtClean="0"/>
              <a:t>Marxist</a:t>
            </a:r>
            <a:r>
              <a:rPr lang="fr-FR" dirty="0" smtClean="0"/>
              <a:t> </a:t>
            </a:r>
            <a:r>
              <a:rPr lang="en-US" dirty="0" smtClean="0"/>
              <a:t>“, MECW vol. 49. </a:t>
            </a:r>
            <a:endParaRPr lang="fr-FR" dirty="0" smtClean="0"/>
          </a:p>
        </p:txBody>
      </p:sp>
      <p:sp>
        <p:nvSpPr>
          <p:cNvPr id="4" name="Slide Number Placeholder 3"/>
          <p:cNvSpPr>
            <a:spLocks noGrp="1"/>
          </p:cNvSpPr>
          <p:nvPr>
            <p:ph type="sldNum" sz="quarter" idx="10"/>
          </p:nvPr>
        </p:nvSpPr>
        <p:spPr/>
        <p:txBody>
          <a:bodyPr/>
          <a:lstStyle/>
          <a:p>
            <a:fld id="{829E7A08-CFC5-449E-8254-759FF0BF0220}" type="slidenum">
              <a:rPr lang="en-GB" smtClean="0"/>
              <a:t>2</a:t>
            </a:fld>
            <a:endParaRPr lang="en-GB"/>
          </a:p>
        </p:txBody>
      </p:sp>
    </p:spTree>
    <p:extLst>
      <p:ext uri="{BB962C8B-B14F-4D97-AF65-F5344CB8AC3E}">
        <p14:creationId xmlns:p14="http://schemas.microsoft.com/office/powerpoint/2010/main" val="247849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20</a:t>
            </a:fld>
            <a:endParaRPr lang="en-GB"/>
          </a:p>
        </p:txBody>
      </p:sp>
    </p:spTree>
    <p:extLst>
      <p:ext uri="{BB962C8B-B14F-4D97-AF65-F5344CB8AC3E}">
        <p14:creationId xmlns:p14="http://schemas.microsoft.com/office/powerpoint/2010/main" val="272373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Gary</a:t>
            </a:r>
            <a:r>
              <a:rPr lang="en-US" baseline="0" dirty="0" smtClean="0"/>
              <a:t> Larson, </a:t>
            </a:r>
            <a:r>
              <a:rPr lang="en-US" i="1" baseline="0" dirty="0" smtClean="0"/>
              <a:t>The far side</a:t>
            </a:r>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21</a:t>
            </a:fld>
            <a:endParaRPr lang="en-GB"/>
          </a:p>
        </p:txBody>
      </p:sp>
    </p:spTree>
    <p:extLst>
      <p:ext uri="{BB962C8B-B14F-4D97-AF65-F5344CB8AC3E}">
        <p14:creationId xmlns:p14="http://schemas.microsoft.com/office/powerpoint/2010/main" val="2787856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22</a:t>
            </a:fld>
            <a:endParaRPr lang="en-GB"/>
          </a:p>
        </p:txBody>
      </p:sp>
    </p:spTree>
    <p:extLst>
      <p:ext uri="{BB962C8B-B14F-4D97-AF65-F5344CB8AC3E}">
        <p14:creationId xmlns:p14="http://schemas.microsoft.com/office/powerpoint/2010/main" val="4008891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Castoriadis</a:t>
            </a:r>
            <a:r>
              <a:rPr lang="en-US" dirty="0" smtClean="0"/>
              <a:t>, Cornelius. </a:t>
            </a:r>
            <a:r>
              <a:rPr lang="en-US" i="1" dirty="0" smtClean="0"/>
              <a:t>Crossroads in the Labyrinth</a:t>
            </a:r>
            <a:r>
              <a:rPr lang="en-US" dirty="0" smtClean="0"/>
              <a:t>. Brighton: Harvester, 1984. </a:t>
            </a:r>
            <a:r>
              <a:rPr lang="en-US" dirty="0" err="1" smtClean="0"/>
              <a:t>Epilegomena</a:t>
            </a:r>
            <a:r>
              <a:rPr lang="en-US" dirty="0" smtClean="0"/>
              <a:t> to a Theory of the Soul, p32</a:t>
            </a:r>
            <a:endParaRPr lang="en-US" dirty="0"/>
          </a:p>
        </p:txBody>
      </p:sp>
      <p:sp>
        <p:nvSpPr>
          <p:cNvPr id="4" name="Slide Number Placeholder 3"/>
          <p:cNvSpPr>
            <a:spLocks noGrp="1"/>
          </p:cNvSpPr>
          <p:nvPr>
            <p:ph type="sldNum" sz="quarter" idx="10"/>
          </p:nvPr>
        </p:nvSpPr>
        <p:spPr/>
        <p:txBody>
          <a:bodyPr/>
          <a:lstStyle/>
          <a:p>
            <a:fld id="{829E7A08-CFC5-449E-8254-759FF0BF0220}" type="slidenum">
              <a:rPr lang="en-GB" smtClean="0"/>
              <a:t>23</a:t>
            </a:fld>
            <a:endParaRPr lang="en-GB"/>
          </a:p>
        </p:txBody>
      </p:sp>
    </p:spTree>
    <p:extLst>
      <p:ext uri="{BB962C8B-B14F-4D97-AF65-F5344CB8AC3E}">
        <p14:creationId xmlns:p14="http://schemas.microsoft.com/office/powerpoint/2010/main" val="3205569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24</a:t>
            </a:fld>
            <a:endParaRPr lang="en-GB"/>
          </a:p>
        </p:txBody>
      </p:sp>
    </p:spTree>
    <p:extLst>
      <p:ext uri="{BB962C8B-B14F-4D97-AF65-F5344CB8AC3E}">
        <p14:creationId xmlns:p14="http://schemas.microsoft.com/office/powerpoint/2010/main" val="1977072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we alone in the universe and worse are we only possible</a:t>
            </a:r>
            <a:r>
              <a:rPr lang="en-US" baseline="0" dirty="0" smtClean="0"/>
              <a:t> </a:t>
            </a:r>
            <a:r>
              <a:rPr lang="en-US" baseline="0" dirty="0" smtClean="0"/>
              <a:t>interpreters.</a:t>
            </a:r>
          </a:p>
          <a:p>
            <a:r>
              <a:rPr lang="en-US" baseline="0" dirty="0" smtClean="0"/>
              <a:t>Stanley </a:t>
            </a:r>
            <a:r>
              <a:rPr lang="en-US" baseline="0" dirty="0" err="1" smtClean="0"/>
              <a:t>Kubrik</a:t>
            </a:r>
            <a:r>
              <a:rPr lang="en-US" baseline="0" dirty="0" smtClean="0"/>
              <a:t>, 1968,  </a:t>
            </a:r>
            <a:r>
              <a:rPr lang="en-US" i="1" baseline="0" dirty="0" smtClean="0"/>
              <a:t>2001, a space odyssey </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25</a:t>
            </a:fld>
            <a:endParaRPr lang="en-GB"/>
          </a:p>
        </p:txBody>
      </p:sp>
    </p:spTree>
    <p:extLst>
      <p:ext uri="{BB962C8B-B14F-4D97-AF65-F5344CB8AC3E}">
        <p14:creationId xmlns:p14="http://schemas.microsoft.com/office/powerpoint/2010/main" val="197363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26</a:t>
            </a:fld>
            <a:endParaRPr lang="en-GB"/>
          </a:p>
        </p:txBody>
      </p:sp>
    </p:spTree>
    <p:extLst>
      <p:ext uri="{BB962C8B-B14F-4D97-AF65-F5344CB8AC3E}">
        <p14:creationId xmlns:p14="http://schemas.microsoft.com/office/powerpoint/2010/main" val="1363678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44538"/>
            <a:ext cx="4651375" cy="3722687"/>
          </a:xfrm>
        </p:spPr>
      </p:sp>
      <p:sp>
        <p:nvSpPr>
          <p:cNvPr id="3" name="Notes Placeholder 2"/>
          <p:cNvSpPr>
            <a:spLocks noGrp="1"/>
          </p:cNvSpPr>
          <p:nvPr>
            <p:ph type="body" idx="1"/>
          </p:nvPr>
        </p:nvSpPr>
        <p:spPr/>
        <p:txBody>
          <a:bodyPr/>
          <a:lstStyle/>
          <a:p>
            <a:r>
              <a:rPr lang="en-GB" dirty="0" smtClean="0"/>
              <a:t>https://www.maa.org/book/export/html/326610  </a:t>
            </a:r>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27</a:t>
            </a:fld>
            <a:endParaRPr lang="en-GB"/>
          </a:p>
        </p:txBody>
      </p:sp>
    </p:spTree>
    <p:extLst>
      <p:ext uri="{BB962C8B-B14F-4D97-AF65-F5344CB8AC3E}">
        <p14:creationId xmlns:p14="http://schemas.microsoft.com/office/powerpoint/2010/main" val="1524701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28</a:t>
            </a:fld>
            <a:endParaRPr lang="en-GB"/>
          </a:p>
        </p:txBody>
      </p:sp>
    </p:spTree>
    <p:extLst>
      <p:ext uri="{BB962C8B-B14F-4D97-AF65-F5344CB8AC3E}">
        <p14:creationId xmlns:p14="http://schemas.microsoft.com/office/powerpoint/2010/main" val="3551582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29</a:t>
            </a:fld>
            <a:endParaRPr lang="en-GB"/>
          </a:p>
        </p:txBody>
      </p:sp>
    </p:spTree>
    <p:extLst>
      <p:ext uri="{BB962C8B-B14F-4D97-AF65-F5344CB8AC3E}">
        <p14:creationId xmlns:p14="http://schemas.microsoft.com/office/powerpoint/2010/main" val="166522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a:t>
            </a:fld>
            <a:endParaRPr lang="en-GB"/>
          </a:p>
        </p:txBody>
      </p:sp>
    </p:spTree>
    <p:extLst>
      <p:ext uri="{BB962C8B-B14F-4D97-AF65-F5344CB8AC3E}">
        <p14:creationId xmlns:p14="http://schemas.microsoft.com/office/powerpoint/2010/main" val="3076871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Stalin 1938: </a:t>
            </a:r>
            <a:r>
              <a:rPr lang="en-GB" sz="1200" u="sng" kern="1200" dirty="0" smtClean="0">
                <a:solidFill>
                  <a:schemeClr val="tx1"/>
                </a:solidFill>
                <a:effectLst/>
                <a:latin typeface="+mn-lt"/>
                <a:ea typeface="+mn-ea"/>
                <a:cs typeface="+mn-cs"/>
                <a:hlinkClick r:id="rId3"/>
              </a:rPr>
              <a:t>https://www.marxists.org/reference/archive/stalin/works/1938/09.htm</a:t>
            </a:r>
            <a:endParaRPr lang="en-GB"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Klaus</a:t>
            </a:r>
            <a:r>
              <a:rPr lang="en-US" sz="1200" u="sng" kern="1200" baseline="0" dirty="0" smtClean="0">
                <a:solidFill>
                  <a:schemeClr val="tx1"/>
                </a:solidFill>
                <a:effectLst/>
                <a:latin typeface="+mn-lt"/>
                <a:ea typeface="+mn-ea"/>
                <a:cs typeface="+mn-cs"/>
              </a:rPr>
              <a:t>  &lt;-&gt; Wetter,   </a:t>
            </a:r>
            <a:r>
              <a:rPr lang="en-US" sz="1200" u="sng" kern="1200" baseline="0" dirty="0" err="1" smtClean="0">
                <a:solidFill>
                  <a:schemeClr val="tx1"/>
                </a:solidFill>
                <a:effectLst/>
                <a:latin typeface="+mn-lt"/>
                <a:ea typeface="+mn-ea"/>
                <a:cs typeface="+mn-cs"/>
              </a:rPr>
              <a:t>Horoetz</a:t>
            </a:r>
            <a:r>
              <a:rPr lang="en-US" sz="1200" u="sng" kern="1200" baseline="0" dirty="0" smtClean="0">
                <a:solidFill>
                  <a:schemeClr val="tx1"/>
                </a:solidFill>
                <a:effectLst/>
                <a:latin typeface="+mn-lt"/>
                <a:ea typeface="+mn-ea"/>
                <a:cs typeface="+mn-cs"/>
              </a:rPr>
              <a:t> etc.  </a:t>
            </a:r>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30</a:t>
            </a:fld>
            <a:endParaRPr lang="en-GB"/>
          </a:p>
        </p:txBody>
      </p:sp>
    </p:spTree>
    <p:extLst>
      <p:ext uri="{BB962C8B-B14F-4D97-AF65-F5344CB8AC3E}">
        <p14:creationId xmlns:p14="http://schemas.microsoft.com/office/powerpoint/2010/main" val="3627537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Bernal, John Desmond. </a:t>
            </a:r>
            <a:r>
              <a:rPr lang="en-US" i="1" dirty="0" smtClean="0">
                <a:effectLst/>
              </a:rPr>
              <a:t>The Social Function of Science</a:t>
            </a:r>
            <a:r>
              <a:rPr lang="en-US" dirty="0" smtClean="0">
                <a:effectLst/>
              </a:rPr>
              <a:t>. George Routledge &amp; sons Ltd., 1930.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Bernal, John Desmond. </a:t>
            </a:r>
            <a:r>
              <a:rPr lang="en-US" i="1" dirty="0" smtClean="0">
                <a:effectLst/>
              </a:rPr>
              <a:t>Science in History</a:t>
            </a:r>
            <a:r>
              <a:rPr lang="en-US" dirty="0" smtClean="0">
                <a:effectLst/>
              </a:rPr>
              <a:t>. Harmondsworth: Penguin Books Ltd., 1969.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https://jbshaldane.org/bernal/bernal-1953-stalin-as-scientist.html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Sohn-Rethel</a:t>
            </a:r>
            <a:r>
              <a:rPr lang="en-US" dirty="0" smtClean="0">
                <a:effectLst/>
              </a:rPr>
              <a:t>, Alfred. </a:t>
            </a:r>
            <a:r>
              <a:rPr lang="en-US" i="1" dirty="0" smtClean="0">
                <a:effectLst/>
              </a:rPr>
              <a:t>Intellectual and Manual Labour</a:t>
            </a:r>
            <a:r>
              <a:rPr lang="en-US" dirty="0" smtClean="0">
                <a:effectLst/>
              </a:rPr>
              <a:t>. The Macmillan Press, 1978.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31</a:t>
            </a:fld>
            <a:endParaRPr lang="en-GB"/>
          </a:p>
        </p:txBody>
      </p:sp>
    </p:spTree>
    <p:extLst>
      <p:ext uri="{BB962C8B-B14F-4D97-AF65-F5344CB8AC3E}">
        <p14:creationId xmlns:p14="http://schemas.microsoft.com/office/powerpoint/2010/main" val="244352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Lukács, Georg. </a:t>
            </a:r>
            <a:r>
              <a:rPr lang="en-GB" i="1" dirty="0" smtClean="0">
                <a:effectLst/>
              </a:rPr>
              <a:t>Prolegomena </a:t>
            </a:r>
            <a:r>
              <a:rPr lang="en-GB" i="1" dirty="0" err="1" smtClean="0">
                <a:effectLst/>
              </a:rPr>
              <a:t>Zur</a:t>
            </a:r>
            <a:r>
              <a:rPr lang="en-GB" i="1" dirty="0" smtClean="0">
                <a:effectLst/>
              </a:rPr>
              <a:t> </a:t>
            </a:r>
            <a:r>
              <a:rPr lang="en-GB" i="1" dirty="0" err="1" smtClean="0">
                <a:effectLst/>
              </a:rPr>
              <a:t>Ontologie</a:t>
            </a:r>
            <a:r>
              <a:rPr lang="en-GB" i="1" dirty="0" smtClean="0">
                <a:effectLst/>
              </a:rPr>
              <a:t> Des </a:t>
            </a:r>
            <a:r>
              <a:rPr lang="en-GB" i="1" dirty="0" err="1" smtClean="0">
                <a:effectLst/>
              </a:rPr>
              <a:t>Gesellschaftlichen</a:t>
            </a:r>
            <a:r>
              <a:rPr lang="en-GB" i="1" dirty="0" smtClean="0">
                <a:effectLst/>
              </a:rPr>
              <a:t> Seins.</a:t>
            </a:r>
            <a:r>
              <a:rPr lang="en-GB" dirty="0" smtClean="0">
                <a:effectLst/>
              </a:rPr>
              <a:t> Edited by Frank </a:t>
            </a:r>
            <a:r>
              <a:rPr lang="en-GB" dirty="0" err="1" smtClean="0">
                <a:effectLst/>
              </a:rPr>
              <a:t>Benseler</a:t>
            </a:r>
            <a:r>
              <a:rPr lang="en-GB" dirty="0" smtClean="0">
                <a:effectLst/>
              </a:rPr>
              <a:t>. Vol. 13. Georg Lukács </a:t>
            </a:r>
            <a:r>
              <a:rPr lang="en-GB" dirty="0" err="1" smtClean="0">
                <a:effectLst/>
              </a:rPr>
              <a:t>Werke</a:t>
            </a:r>
            <a:r>
              <a:rPr lang="en-GB" dirty="0" smtClean="0">
                <a:effectLst/>
              </a:rPr>
              <a:t>. </a:t>
            </a:r>
            <a:r>
              <a:rPr lang="en-GB" dirty="0" err="1" smtClean="0">
                <a:effectLst/>
              </a:rPr>
              <a:t>Luchterhand</a:t>
            </a:r>
            <a:r>
              <a:rPr lang="en-GB" dirty="0" smtClean="0">
                <a:effectLst/>
              </a:rPr>
              <a:t>, 1984.</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32</a:t>
            </a:fld>
            <a:endParaRPr lang="en-GB"/>
          </a:p>
        </p:txBody>
      </p:sp>
    </p:spTree>
    <p:extLst>
      <p:ext uri="{BB962C8B-B14F-4D97-AF65-F5344CB8AC3E}">
        <p14:creationId xmlns:p14="http://schemas.microsoft.com/office/powerpoint/2010/main" val="778326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33</a:t>
            </a:fld>
            <a:endParaRPr lang="en-GB"/>
          </a:p>
        </p:txBody>
      </p:sp>
    </p:spTree>
    <p:extLst>
      <p:ext uri="{BB962C8B-B14F-4D97-AF65-F5344CB8AC3E}">
        <p14:creationId xmlns:p14="http://schemas.microsoft.com/office/powerpoint/2010/main" val="3531838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Russo, Lucio. </a:t>
            </a:r>
            <a:r>
              <a:rPr lang="en-US" i="1" dirty="0" smtClean="0">
                <a:effectLst/>
              </a:rPr>
              <a:t>The Forgotten Revolution. How Science Was Born in 300BC and Why It Had to Be Reborn</a:t>
            </a:r>
            <a:r>
              <a:rPr lang="en-US" dirty="0" smtClean="0">
                <a:effectLst/>
              </a:rPr>
              <a:t>. Springer, 2004.</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34</a:t>
            </a:fld>
            <a:endParaRPr lang="en-GB"/>
          </a:p>
        </p:txBody>
      </p:sp>
    </p:spTree>
    <p:extLst>
      <p:ext uri="{BB962C8B-B14F-4D97-AF65-F5344CB8AC3E}">
        <p14:creationId xmlns:p14="http://schemas.microsoft.com/office/powerpoint/2010/main" val="886799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35</a:t>
            </a:fld>
            <a:endParaRPr lang="en-GB"/>
          </a:p>
        </p:txBody>
      </p:sp>
    </p:spTree>
    <p:extLst>
      <p:ext uri="{BB962C8B-B14F-4D97-AF65-F5344CB8AC3E}">
        <p14:creationId xmlns:p14="http://schemas.microsoft.com/office/powerpoint/2010/main" val="103035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36</a:t>
            </a:fld>
            <a:endParaRPr lang="en-GB"/>
          </a:p>
        </p:txBody>
      </p:sp>
    </p:spTree>
    <p:extLst>
      <p:ext uri="{BB962C8B-B14F-4D97-AF65-F5344CB8AC3E}">
        <p14:creationId xmlns:p14="http://schemas.microsoft.com/office/powerpoint/2010/main" val="2156685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37</a:t>
            </a:fld>
            <a:endParaRPr lang="en-GB"/>
          </a:p>
        </p:txBody>
      </p:sp>
    </p:spTree>
    <p:extLst>
      <p:ext uri="{BB962C8B-B14F-4D97-AF65-F5344CB8AC3E}">
        <p14:creationId xmlns:p14="http://schemas.microsoft.com/office/powerpoint/2010/main" val="984843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38</a:t>
            </a:fld>
            <a:endParaRPr lang="en-GB"/>
          </a:p>
        </p:txBody>
      </p:sp>
    </p:spTree>
    <p:extLst>
      <p:ext uri="{BB962C8B-B14F-4D97-AF65-F5344CB8AC3E}">
        <p14:creationId xmlns:p14="http://schemas.microsoft.com/office/powerpoint/2010/main" val="163185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39</a:t>
            </a:fld>
            <a:endParaRPr lang="en-GB"/>
          </a:p>
        </p:txBody>
      </p:sp>
    </p:spTree>
    <p:extLst>
      <p:ext uri="{BB962C8B-B14F-4D97-AF65-F5344CB8AC3E}">
        <p14:creationId xmlns:p14="http://schemas.microsoft.com/office/powerpoint/2010/main" val="86760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44538"/>
            <a:ext cx="46513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https://www.youtube.com/watch?v=Hmy-N4AFNDM&amp;list=PLBQq3Fsq6GmrCxGbRXRpOuSdyJ7wzU4wc&amp;index=63</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a:t>
            </a:fld>
            <a:endParaRPr lang="en-GB"/>
          </a:p>
        </p:txBody>
      </p:sp>
    </p:spTree>
    <p:extLst>
      <p:ext uri="{BB962C8B-B14F-4D97-AF65-F5344CB8AC3E}">
        <p14:creationId xmlns:p14="http://schemas.microsoft.com/office/powerpoint/2010/main" val="3573102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40</a:t>
            </a:fld>
            <a:endParaRPr lang="en-GB"/>
          </a:p>
        </p:txBody>
      </p:sp>
    </p:spTree>
    <p:extLst>
      <p:ext uri="{BB962C8B-B14F-4D97-AF65-F5344CB8AC3E}">
        <p14:creationId xmlns:p14="http://schemas.microsoft.com/office/powerpoint/2010/main" val="1147206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Palmer: Does </a:t>
            </a:r>
            <a:r>
              <a:rPr lang="en-US" dirty="0" err="1" smtClean="0"/>
              <a:t>Bohmian</a:t>
            </a:r>
            <a:r>
              <a:rPr lang="en-US" dirty="0" smtClean="0"/>
              <a:t> Theory Have to Be Nonlocal? New Directions for Analysing the Bell Theorem.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a:t>
            </a:r>
            <a:r>
              <a:rPr lang="en-GB" dirty="0" smtClean="0"/>
              <a:t>://</a:t>
            </a:r>
            <a:r>
              <a:rPr lang="en-GB" dirty="0" smtClean="0"/>
              <a:t>www.youtube.com/watch?v=uDUmnWzQSBs</a:t>
            </a:r>
            <a:br>
              <a:rPr lang="en-GB" dirty="0" smtClean="0"/>
            </a:br>
            <a:r>
              <a:rPr lang="en-US" dirty="0" smtClean="0">
                <a:effectLst/>
              </a:rPr>
              <a:t>Griffiths, Robert B. </a:t>
            </a:r>
            <a:r>
              <a:rPr lang="en-US" i="1" dirty="0" smtClean="0">
                <a:effectLst/>
              </a:rPr>
              <a:t>Consistent Quantum Theory</a:t>
            </a:r>
            <a:r>
              <a:rPr lang="en-US" i="0" dirty="0" smtClean="0">
                <a:effectLst/>
              </a:rPr>
              <a:t>,</a:t>
            </a:r>
            <a:r>
              <a:rPr lang="en-US" dirty="0" smtClean="0">
                <a:effectLst/>
              </a:rPr>
              <a:t> Cambridge: Cambridge Univ. Press, 2003.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Bohm, David. </a:t>
            </a:r>
            <a:r>
              <a:rPr lang="en-US" i="1" dirty="0" smtClean="0">
                <a:effectLst/>
              </a:rPr>
              <a:t>Causality and Chance in Modern Physics</a:t>
            </a:r>
            <a:r>
              <a:rPr lang="en-US" dirty="0" smtClean="0">
                <a:effectLst/>
              </a:rPr>
              <a:t>. New ed., Reprint. London: Routledge, 1997.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Holland, Peter R. </a:t>
            </a:r>
            <a:r>
              <a:rPr lang="en-US" i="1" dirty="0" smtClean="0">
                <a:effectLst/>
              </a:rPr>
              <a:t>The Quantum Theory of Motion, An Account of the de Broglie-Bohm Causal Interpretation of Quantum Mechanics</a:t>
            </a:r>
            <a:r>
              <a:rPr lang="en-US" dirty="0" smtClean="0">
                <a:effectLst/>
              </a:rPr>
              <a:t>. Cambridge University Press, 1993.</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’t </a:t>
            </a:r>
            <a:r>
              <a:rPr lang="en-GB" dirty="0" err="1" smtClean="0">
                <a:effectLst/>
              </a:rPr>
              <a:t>Hooft</a:t>
            </a:r>
            <a:r>
              <a:rPr lang="en-GB" dirty="0" smtClean="0">
                <a:effectLst/>
              </a:rPr>
              <a:t>, Gerard. </a:t>
            </a:r>
            <a:r>
              <a:rPr lang="en-GB" i="1" dirty="0" smtClean="0">
                <a:effectLst/>
              </a:rPr>
              <a:t>Cellular Automaton Interpretation of Quantum Mechanics</a:t>
            </a:r>
            <a:r>
              <a:rPr lang="en-GB" dirty="0" smtClean="0">
                <a:effectLst/>
              </a:rPr>
              <a:t>. Place of publication not identified: Springer international, 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41</a:t>
            </a:fld>
            <a:endParaRPr lang="en-GB"/>
          </a:p>
        </p:txBody>
      </p:sp>
    </p:spTree>
    <p:extLst>
      <p:ext uri="{BB962C8B-B14F-4D97-AF65-F5344CB8AC3E}">
        <p14:creationId xmlns:p14="http://schemas.microsoft.com/office/powerpoint/2010/main" val="2472823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42</a:t>
            </a:fld>
            <a:endParaRPr lang="en-GB"/>
          </a:p>
        </p:txBody>
      </p:sp>
    </p:spTree>
    <p:extLst>
      <p:ext uri="{BB962C8B-B14F-4D97-AF65-F5344CB8AC3E}">
        <p14:creationId xmlns:p14="http://schemas.microsoft.com/office/powerpoint/2010/main" val="4208454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Kant, Immanuel. </a:t>
            </a:r>
            <a:r>
              <a:rPr lang="en-US" i="1" dirty="0" smtClean="0">
                <a:effectLst/>
              </a:rPr>
              <a:t>Critique of Pure Reason</a:t>
            </a:r>
            <a:r>
              <a:rPr lang="en-US" dirty="0" smtClean="0">
                <a:effectLst/>
              </a:rPr>
              <a:t>. Edited by Allen W. Wood. Translated by Paul </a:t>
            </a:r>
            <a:r>
              <a:rPr lang="en-US" dirty="0" err="1" smtClean="0">
                <a:effectLst/>
              </a:rPr>
              <a:t>Guyer</a:t>
            </a:r>
            <a:r>
              <a:rPr lang="en-US" dirty="0" smtClean="0">
                <a:effectLst/>
              </a:rPr>
              <a:t>. Cambridge University Press, 1998.</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43</a:t>
            </a:fld>
            <a:endParaRPr lang="en-GB"/>
          </a:p>
        </p:txBody>
      </p:sp>
    </p:spTree>
    <p:extLst>
      <p:ext uri="{BB962C8B-B14F-4D97-AF65-F5344CB8AC3E}">
        <p14:creationId xmlns:p14="http://schemas.microsoft.com/office/powerpoint/2010/main" val="2789856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Kircz, Joost, and Marcel van der Linden. ‘Complicating the Quantity-Quality Transition’. </a:t>
            </a:r>
            <a:r>
              <a:rPr lang="en-GB" i="1" dirty="0" smtClean="0">
                <a:effectLst/>
              </a:rPr>
              <a:t>Critique</a:t>
            </a:r>
            <a:r>
              <a:rPr lang="en-GB" dirty="0" smtClean="0">
                <a:effectLst/>
              </a:rPr>
              <a:t> </a:t>
            </a:r>
            <a:r>
              <a:rPr lang="en-GB" dirty="0" smtClean="0">
                <a:effectLst/>
              </a:rPr>
              <a:t> 49</a:t>
            </a:r>
            <a:r>
              <a:rPr lang="en-GB" dirty="0" smtClean="0">
                <a:effectLst/>
              </a:rPr>
              <a:t>, no. 3–4 (2 October 2021): 177–90. </a:t>
            </a:r>
            <a:r>
              <a:rPr lang="en-GB" dirty="0" smtClean="0">
                <a:effectLst/>
                <a:hlinkClick r:id="rId3"/>
              </a:rPr>
              <a:t>https://doi.org/10.1080/03017605.2021.2000605</a:t>
            </a:r>
            <a:r>
              <a:rPr lang="en-GB" dirty="0" smtClean="0">
                <a:effectLst/>
              </a:rPr>
              <a:t>.</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44</a:t>
            </a:fld>
            <a:endParaRPr lang="en-GB"/>
          </a:p>
        </p:txBody>
      </p:sp>
    </p:spTree>
    <p:extLst>
      <p:ext uri="{BB962C8B-B14F-4D97-AF65-F5344CB8AC3E}">
        <p14:creationId xmlns:p14="http://schemas.microsoft.com/office/powerpoint/2010/main" val="1142957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LÉVI -STRAUSS, Claude. </a:t>
            </a:r>
            <a:r>
              <a:rPr lang="en-GB" i="1" dirty="0" smtClean="0">
                <a:effectLst/>
              </a:rPr>
              <a:t>The Elementary Structures of Kinship (Les Structures </a:t>
            </a:r>
            <a:r>
              <a:rPr lang="en-GB" i="1" dirty="0" err="1" smtClean="0">
                <a:effectLst/>
              </a:rPr>
              <a:t>Élémentaires</a:t>
            </a:r>
            <a:r>
              <a:rPr lang="en-GB" i="1" dirty="0" smtClean="0">
                <a:effectLst/>
              </a:rPr>
              <a:t> de La </a:t>
            </a:r>
            <a:r>
              <a:rPr lang="en-GB" i="1" dirty="0" err="1" smtClean="0">
                <a:effectLst/>
              </a:rPr>
              <a:t>Parenté</a:t>
            </a:r>
            <a:r>
              <a:rPr lang="en-GB" i="1" dirty="0" smtClean="0">
                <a:effectLst/>
              </a:rPr>
              <a:t>) 1949</a:t>
            </a:r>
            <a:r>
              <a:rPr lang="en-GB" dirty="0" smtClean="0">
                <a:effectLst/>
              </a:rPr>
              <a:t>. Translated by James </a:t>
            </a:r>
            <a:r>
              <a:rPr lang="en-GB" dirty="0" err="1" smtClean="0">
                <a:effectLst/>
              </a:rPr>
              <a:t>Harlee</a:t>
            </a:r>
            <a:r>
              <a:rPr lang="en-GB" dirty="0" smtClean="0">
                <a:effectLst/>
              </a:rPr>
              <a:t> Bell, John Richard </a:t>
            </a:r>
            <a:r>
              <a:rPr lang="en-GB" dirty="0" err="1" smtClean="0">
                <a:effectLst/>
              </a:rPr>
              <a:t>Sturmer</a:t>
            </a:r>
            <a:r>
              <a:rPr lang="en-GB" dirty="0" smtClean="0">
                <a:effectLst/>
              </a:rPr>
              <a:t>, and Rodney Needham. Revised Edition Translated from the French. Beacon Press Boston, 1969.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Dosse</a:t>
            </a:r>
            <a:r>
              <a:rPr lang="en-US" dirty="0" smtClean="0">
                <a:effectLst/>
              </a:rPr>
              <a:t>, François. </a:t>
            </a:r>
            <a:r>
              <a:rPr lang="en-US" i="1" dirty="0" smtClean="0">
                <a:effectLst/>
              </a:rPr>
              <a:t>History of Structuralism: The Rising Sign, 1945-1966</a:t>
            </a:r>
            <a:r>
              <a:rPr lang="en-US" dirty="0" smtClean="0">
                <a:effectLst/>
              </a:rPr>
              <a:t>. Translated by Deborah Glassman. Vol. 1  Minneapolis, </a:t>
            </a:r>
            <a:r>
              <a:rPr lang="en-US" dirty="0" err="1" smtClean="0">
                <a:effectLst/>
              </a:rPr>
              <a:t>Minn</a:t>
            </a:r>
            <a:r>
              <a:rPr lang="en-US" dirty="0" smtClean="0">
                <a:effectLst/>
              </a:rPr>
              <a:t>: University of Minnesota Press, 1997.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Dosse</a:t>
            </a:r>
            <a:r>
              <a:rPr lang="en-US" dirty="0" smtClean="0">
                <a:effectLst/>
              </a:rPr>
              <a:t>, François. </a:t>
            </a:r>
            <a:r>
              <a:rPr lang="en-US" i="1" dirty="0" smtClean="0">
                <a:effectLst/>
              </a:rPr>
              <a:t>History of Structuralism: The Sign Sets,1967-Present</a:t>
            </a:r>
            <a:r>
              <a:rPr lang="en-US" dirty="0" smtClean="0">
                <a:effectLst/>
              </a:rPr>
              <a:t>. Translated by Deborah Glassman. Vol.2. Minneapolis, </a:t>
            </a:r>
            <a:r>
              <a:rPr lang="en-US" dirty="0" err="1" smtClean="0">
                <a:effectLst/>
              </a:rPr>
              <a:t>Minn</a:t>
            </a:r>
            <a:r>
              <a:rPr lang="en-US" dirty="0" smtClean="0">
                <a:effectLst/>
              </a:rPr>
              <a:t>: University of Minnesota Press, 1997.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Wilcken</a:t>
            </a:r>
            <a:r>
              <a:rPr lang="en-US" dirty="0" smtClean="0">
                <a:effectLst/>
              </a:rPr>
              <a:t>, Patrick. </a:t>
            </a:r>
            <a:r>
              <a:rPr lang="en-US" i="1" dirty="0" smtClean="0">
                <a:effectLst/>
              </a:rPr>
              <a:t>Claude Levi-Strauss: The Poet in the Laboratory</a:t>
            </a:r>
            <a:r>
              <a:rPr lang="en-US" dirty="0" smtClean="0">
                <a:effectLst/>
              </a:rPr>
              <a:t>. London: Bloomsbury,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45</a:t>
            </a:fld>
            <a:endParaRPr lang="en-GB"/>
          </a:p>
        </p:txBody>
      </p:sp>
    </p:spTree>
    <p:extLst>
      <p:ext uri="{BB962C8B-B14F-4D97-AF65-F5344CB8AC3E}">
        <p14:creationId xmlns:p14="http://schemas.microsoft.com/office/powerpoint/2010/main" val="3034274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46</a:t>
            </a:fld>
            <a:endParaRPr lang="en-GB"/>
          </a:p>
        </p:txBody>
      </p:sp>
    </p:spTree>
    <p:extLst>
      <p:ext uri="{BB962C8B-B14F-4D97-AF65-F5344CB8AC3E}">
        <p14:creationId xmlns:p14="http://schemas.microsoft.com/office/powerpoint/2010/main" val="1289310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47</a:t>
            </a:fld>
            <a:endParaRPr lang="en-GB"/>
          </a:p>
        </p:txBody>
      </p:sp>
    </p:spTree>
    <p:extLst>
      <p:ext uri="{BB962C8B-B14F-4D97-AF65-F5344CB8AC3E}">
        <p14:creationId xmlns:p14="http://schemas.microsoft.com/office/powerpoint/2010/main" val="1801398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Ilyenkov, E. V. </a:t>
            </a:r>
            <a:r>
              <a:rPr lang="en-US" i="1" dirty="0" smtClean="0">
                <a:effectLst/>
              </a:rPr>
              <a:t>The Dialectics of the Abstract and the Concrete in Marx’s Capital</a:t>
            </a:r>
            <a:r>
              <a:rPr lang="en-US" dirty="0" smtClean="0">
                <a:effectLst/>
              </a:rPr>
              <a:t>. Translated by Sergei </a:t>
            </a:r>
            <a:r>
              <a:rPr lang="en-US" dirty="0" err="1" smtClean="0">
                <a:effectLst/>
              </a:rPr>
              <a:t>Syrovatkin</a:t>
            </a:r>
            <a:r>
              <a:rPr lang="en-US" dirty="0" smtClean="0">
                <a:effectLst/>
              </a:rPr>
              <a:t>. Delhi: </a:t>
            </a:r>
            <a:r>
              <a:rPr lang="en-US" dirty="0" err="1" smtClean="0">
                <a:effectLst/>
              </a:rPr>
              <a:t>Aakar</a:t>
            </a:r>
            <a:r>
              <a:rPr lang="en-US" dirty="0" smtClean="0">
                <a:effectLst/>
              </a:rPr>
              <a:t> Books, 2008.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Ilyenkov, E. V, and H. Campbell Creighton. </a:t>
            </a:r>
            <a:r>
              <a:rPr lang="en-US" i="1" dirty="0" smtClean="0">
                <a:effectLst/>
              </a:rPr>
              <a:t>Dialectical Logic: Essays on Its History and Theory</a:t>
            </a:r>
            <a:r>
              <a:rPr lang="en-US" dirty="0" smtClean="0">
                <a:effectLst/>
              </a:rPr>
              <a:t>. Delhi: </a:t>
            </a:r>
            <a:r>
              <a:rPr lang="en-US" dirty="0" err="1" smtClean="0">
                <a:effectLst/>
              </a:rPr>
              <a:t>Aakar</a:t>
            </a:r>
            <a:r>
              <a:rPr lang="en-US" dirty="0" smtClean="0">
                <a:effectLst/>
              </a:rPr>
              <a:t> Books, 2008.</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Ilyenkov, Evald V. ‘Dialectics of the Ideal’. In </a:t>
            </a:r>
            <a:r>
              <a:rPr lang="en-GB" i="1" dirty="0" err="1" smtClean="0">
                <a:effectLst/>
              </a:rPr>
              <a:t>Dialectivs</a:t>
            </a:r>
            <a:r>
              <a:rPr lang="en-GB" i="1" dirty="0" smtClean="0">
                <a:effectLst/>
              </a:rPr>
              <a:t> of the Ideal, Evald Ilyenkov and Creative Soviet Marxism</a:t>
            </a:r>
            <a:r>
              <a:rPr lang="en-GB" dirty="0" smtClean="0">
                <a:effectLst/>
              </a:rPr>
              <a:t>, edited by Alex Levant and </a:t>
            </a:r>
            <a:r>
              <a:rPr lang="en-GB" dirty="0" err="1" smtClean="0">
                <a:effectLst/>
              </a:rPr>
              <a:t>Vesa</a:t>
            </a:r>
            <a:r>
              <a:rPr lang="en-GB" dirty="0" smtClean="0">
                <a:effectLst/>
              </a:rPr>
              <a:t> </a:t>
            </a:r>
            <a:r>
              <a:rPr lang="en-GB" dirty="0" err="1" smtClean="0">
                <a:effectLst/>
              </a:rPr>
              <a:t>Oittinen</a:t>
            </a:r>
            <a:r>
              <a:rPr lang="en-GB" dirty="0" smtClean="0">
                <a:effectLst/>
              </a:rPr>
              <a:t>, Vol. 60. Historical Materialism Book Series. Brill and Haymarket Books, 2014.</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48</a:t>
            </a:fld>
            <a:endParaRPr lang="en-GB"/>
          </a:p>
        </p:txBody>
      </p:sp>
    </p:spTree>
    <p:extLst>
      <p:ext uri="{BB962C8B-B14F-4D97-AF65-F5344CB8AC3E}">
        <p14:creationId xmlns:p14="http://schemas.microsoft.com/office/powerpoint/2010/main" val="392266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49</a:t>
            </a:fld>
            <a:endParaRPr lang="en-GB"/>
          </a:p>
        </p:txBody>
      </p:sp>
    </p:spTree>
    <p:extLst>
      <p:ext uri="{BB962C8B-B14F-4D97-AF65-F5344CB8AC3E}">
        <p14:creationId xmlns:p14="http://schemas.microsoft.com/office/powerpoint/2010/main" val="394368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5</a:t>
            </a:fld>
            <a:endParaRPr lang="en-GB"/>
          </a:p>
        </p:txBody>
      </p:sp>
    </p:spTree>
    <p:extLst>
      <p:ext uri="{BB962C8B-B14F-4D97-AF65-F5344CB8AC3E}">
        <p14:creationId xmlns:p14="http://schemas.microsoft.com/office/powerpoint/2010/main" val="607923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Joost Kircz: </a:t>
            </a:r>
            <a:r>
              <a:rPr lang="en-US" sz="1200" kern="1200" dirty="0" smtClean="0">
                <a:solidFill>
                  <a:schemeClr val="tx1"/>
                </a:solidFill>
                <a:effectLst/>
                <a:latin typeface="+mn-lt"/>
                <a:ea typeface="+mn-ea"/>
                <a:cs typeface="+mn-cs"/>
              </a:rPr>
              <a:t>Time=Money: The Notion of the Ideal Applied to Physics, </a:t>
            </a:r>
            <a:r>
              <a:rPr lang="en-US" sz="1200" i="1" kern="1200" dirty="0" smtClean="0">
                <a:solidFill>
                  <a:schemeClr val="tx1"/>
                </a:solidFill>
                <a:effectLst/>
                <a:latin typeface="+mn-lt"/>
                <a:ea typeface="+mn-ea"/>
                <a:cs typeface="+mn-cs"/>
              </a:rPr>
              <a:t>Marxism</a:t>
            </a:r>
            <a:r>
              <a:rPr lang="en-US" sz="1200" i="1" kern="1200" baseline="0" dirty="0" smtClean="0">
                <a:solidFill>
                  <a:schemeClr val="tx1"/>
                </a:solidFill>
                <a:effectLst/>
                <a:latin typeface="+mn-lt"/>
                <a:ea typeface="+mn-ea"/>
                <a:cs typeface="+mn-cs"/>
              </a:rPr>
              <a:t> and  Sciences,</a:t>
            </a:r>
            <a:r>
              <a:rPr lang="en-US" sz="1200" i="0" kern="1200" baseline="0" dirty="0" smtClean="0">
                <a:solidFill>
                  <a:schemeClr val="tx1"/>
                </a:solidFill>
                <a:effectLst/>
                <a:latin typeface="+mn-lt"/>
                <a:ea typeface="+mn-ea"/>
                <a:cs typeface="+mn-cs"/>
              </a:rPr>
              <a:t> Vol2 #1 spring 2023 </a:t>
            </a:r>
          </a:p>
          <a:p>
            <a:r>
              <a:rPr lang="en-GB" dirty="0" smtClean="0"/>
              <a:t>https://marxismandsciences.org/wp-content/uploads/2022/09/kircz_ms_230102101.pdf</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50</a:t>
            </a:fld>
            <a:endParaRPr lang="en-GB"/>
          </a:p>
        </p:txBody>
      </p:sp>
    </p:spTree>
    <p:extLst>
      <p:ext uri="{BB962C8B-B14F-4D97-AF65-F5344CB8AC3E}">
        <p14:creationId xmlns:p14="http://schemas.microsoft.com/office/powerpoint/2010/main" val="2898492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Tim Palmer - Creativity &amp; Consciousness: A Consequence of the Brain’s... Energy Efficiency?</a:t>
            </a:r>
          </a:p>
          <a:p>
            <a:r>
              <a:rPr lang="en-GB" dirty="0" smtClean="0"/>
              <a:t>https://www.youtube.com/watch?v=wotOTuJI5CE  at 34 minutes</a:t>
            </a:r>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51</a:t>
            </a:fld>
            <a:endParaRPr lang="en-GB"/>
          </a:p>
        </p:txBody>
      </p:sp>
    </p:spTree>
    <p:extLst>
      <p:ext uri="{BB962C8B-B14F-4D97-AF65-F5344CB8AC3E}">
        <p14:creationId xmlns:p14="http://schemas.microsoft.com/office/powerpoint/2010/main" val="122262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52</a:t>
            </a:fld>
            <a:endParaRPr lang="en-GB"/>
          </a:p>
        </p:txBody>
      </p:sp>
    </p:spTree>
    <p:extLst>
      <p:ext uri="{BB962C8B-B14F-4D97-AF65-F5344CB8AC3E}">
        <p14:creationId xmlns:p14="http://schemas.microsoft.com/office/powerpoint/2010/main" val="3321718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53</a:t>
            </a:fld>
            <a:endParaRPr lang="en-GB"/>
          </a:p>
        </p:txBody>
      </p:sp>
    </p:spTree>
    <p:extLst>
      <p:ext uri="{BB962C8B-B14F-4D97-AF65-F5344CB8AC3E}">
        <p14:creationId xmlns:p14="http://schemas.microsoft.com/office/powerpoint/2010/main" val="3299334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Hossenfelder</a:t>
            </a:r>
            <a:r>
              <a:rPr lang="en-US" dirty="0" smtClean="0">
                <a:effectLst/>
              </a:rPr>
              <a:t>, Sabine. </a:t>
            </a:r>
            <a:r>
              <a:rPr lang="en-US" i="1" dirty="0" smtClean="0">
                <a:effectLst/>
              </a:rPr>
              <a:t>Lost in Math: How Beauty Leads Physics Astray</a:t>
            </a:r>
            <a:r>
              <a:rPr lang="en-US" dirty="0" smtClean="0">
                <a:effectLst/>
              </a:rPr>
              <a:t>. First edition. New York: Basic Books, 2018.</a:t>
            </a:r>
            <a:endParaRPr lang="en-US" dirty="0">
              <a:effectLst/>
            </a:endParaRPr>
          </a:p>
        </p:txBody>
      </p:sp>
      <p:sp>
        <p:nvSpPr>
          <p:cNvPr id="4" name="Slide Number Placeholder 3"/>
          <p:cNvSpPr>
            <a:spLocks noGrp="1"/>
          </p:cNvSpPr>
          <p:nvPr>
            <p:ph type="sldNum" sz="quarter" idx="10"/>
          </p:nvPr>
        </p:nvSpPr>
        <p:spPr/>
        <p:txBody>
          <a:bodyPr/>
          <a:lstStyle/>
          <a:p>
            <a:fld id="{829E7A08-CFC5-449E-8254-759FF0BF0220}" type="slidenum">
              <a:rPr lang="en-GB" smtClean="0"/>
              <a:t>54</a:t>
            </a:fld>
            <a:endParaRPr lang="en-GB"/>
          </a:p>
        </p:txBody>
      </p:sp>
    </p:spTree>
    <p:extLst>
      <p:ext uri="{BB962C8B-B14F-4D97-AF65-F5344CB8AC3E}">
        <p14:creationId xmlns:p14="http://schemas.microsoft.com/office/powerpoint/2010/main" val="111633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6</a:t>
            </a:fld>
            <a:endParaRPr lang="en-GB"/>
          </a:p>
        </p:txBody>
      </p:sp>
    </p:spTree>
    <p:extLst>
      <p:ext uri="{BB962C8B-B14F-4D97-AF65-F5344CB8AC3E}">
        <p14:creationId xmlns:p14="http://schemas.microsoft.com/office/powerpoint/2010/main" val="210706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9E7A08-CFC5-449E-8254-759FF0BF0220}" type="slidenum">
              <a:rPr lang="en-GB" smtClean="0"/>
              <a:t>7</a:t>
            </a:fld>
            <a:endParaRPr lang="en-GB"/>
          </a:p>
        </p:txBody>
      </p:sp>
    </p:spTree>
    <p:extLst>
      <p:ext uri="{BB962C8B-B14F-4D97-AF65-F5344CB8AC3E}">
        <p14:creationId xmlns:p14="http://schemas.microsoft.com/office/powerpoint/2010/main" val="188431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44538"/>
            <a:ext cx="46513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Firestein</a:t>
            </a:r>
            <a:r>
              <a:rPr lang="en-US" dirty="0" smtClean="0">
                <a:effectLst/>
              </a:rPr>
              <a:t>, Stuart. </a:t>
            </a:r>
            <a:r>
              <a:rPr lang="en-US" i="1" dirty="0" smtClean="0">
                <a:effectLst/>
              </a:rPr>
              <a:t>Ignorance: How It Drives Science</a:t>
            </a:r>
            <a:r>
              <a:rPr lang="en-US" dirty="0" smtClean="0">
                <a:effectLst/>
              </a:rPr>
              <a:t>. New York: Oxford University Press, 2012.</a:t>
            </a:r>
          </a:p>
          <a:p>
            <a:r>
              <a:rPr lang="en-US" dirty="0" smtClean="0"/>
              <a:t>De Grasse Tyson, Neil, The perimeter of ignorance,</a:t>
            </a:r>
            <a:r>
              <a:rPr lang="en-US" baseline="0" dirty="0" smtClean="0"/>
              <a:t> </a:t>
            </a:r>
            <a:r>
              <a:rPr lang="en-US" i="1" baseline="0" dirty="0" smtClean="0"/>
              <a:t>Natural History Magazine</a:t>
            </a:r>
            <a:r>
              <a:rPr lang="en-US" i="0" baseline="0" dirty="0" smtClean="0"/>
              <a:t>, November,  2005.</a:t>
            </a:r>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8</a:t>
            </a:fld>
            <a:endParaRPr lang="en-GB"/>
          </a:p>
        </p:txBody>
      </p:sp>
    </p:spTree>
    <p:extLst>
      <p:ext uri="{BB962C8B-B14F-4D97-AF65-F5344CB8AC3E}">
        <p14:creationId xmlns:p14="http://schemas.microsoft.com/office/powerpoint/2010/main" val="158897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https://www.youtube.com/watch?v=EIeUoQZm5yo</a:t>
            </a:r>
            <a:r>
              <a:rPr lang="en-GB" dirty="0" smtClean="0"/>
              <a:t>   at 23 min</a:t>
            </a:r>
          </a:p>
          <a:p>
            <a:endParaRPr lang="en-GB" dirty="0"/>
          </a:p>
        </p:txBody>
      </p:sp>
      <p:sp>
        <p:nvSpPr>
          <p:cNvPr id="4" name="Slide Number Placeholder 3"/>
          <p:cNvSpPr>
            <a:spLocks noGrp="1"/>
          </p:cNvSpPr>
          <p:nvPr>
            <p:ph type="sldNum" sz="quarter" idx="10"/>
          </p:nvPr>
        </p:nvSpPr>
        <p:spPr/>
        <p:txBody>
          <a:bodyPr/>
          <a:lstStyle/>
          <a:p>
            <a:fld id="{829E7A08-CFC5-449E-8254-759FF0BF0220}" type="slidenum">
              <a:rPr lang="en-GB" smtClean="0"/>
              <a:t>9</a:t>
            </a:fld>
            <a:endParaRPr lang="en-GB"/>
          </a:p>
        </p:txBody>
      </p:sp>
    </p:spTree>
    <p:extLst>
      <p:ext uri="{BB962C8B-B14F-4D97-AF65-F5344CB8AC3E}">
        <p14:creationId xmlns:p14="http://schemas.microsoft.com/office/powerpoint/2010/main" val="208808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54"/>
            <a:ext cx="7772400" cy="156802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B6E0B5-1078-4525-A4BA-22655B894BC2}"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91021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E4846B-D17E-48EB-9390-A60F4C808E80}"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361709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48"/>
            <a:ext cx="2057400" cy="624162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948"/>
            <a:ext cx="6019800" cy="6241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DA1FC-7C84-4B58-A913-FD4341A7AFC9}"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222397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7FBD89-5DAB-494B-ABC7-FD3B606407BE}"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177410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4"/>
            <a:ext cx="7772400" cy="145288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3100494"/>
            <a:ext cx="7772400"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367EC-F452-46AC-8D78-298B7E4AA068}"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92555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06881"/>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6881"/>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A2A1CA-0F10-4111-A343-CEB903177092}" type="datetime1">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383601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37454"/>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867"/>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637454"/>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319867"/>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3B82B2-3EDC-4C24-9C31-59A79F8A4815}" type="datetime1">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459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1B14A9-76E0-44FA-8D9F-3AC5068F402B}" type="datetime1">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66136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7519-D62F-4F57-A79C-A85CA80AF7C9}" type="datetime1">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420505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91254"/>
            <a:ext cx="3008313" cy="123952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91254"/>
            <a:ext cx="5111750" cy="62433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530774"/>
            <a:ext cx="300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27EF4-858C-42CF-A044-43AB3D55A87D}" type="datetime1">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205559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1"/>
            <a:ext cx="5486400" cy="60452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53626"/>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725161"/>
            <a:ext cx="5486400" cy="85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DCEC9-49A0-4B99-BE0D-8A067FA18B79}" type="datetime1">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F7EA3D-203A-4776-A4B1-63B68EB5DD2F}" type="slidenum">
              <a:rPr lang="en-GB" smtClean="0"/>
              <a:t>‹#›</a:t>
            </a:fld>
            <a:endParaRPr lang="en-GB"/>
          </a:p>
        </p:txBody>
      </p:sp>
    </p:spTree>
    <p:extLst>
      <p:ext uri="{BB962C8B-B14F-4D97-AF65-F5344CB8AC3E}">
        <p14:creationId xmlns:p14="http://schemas.microsoft.com/office/powerpoint/2010/main" val="251151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2947"/>
            <a:ext cx="8229600" cy="1219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706881"/>
            <a:ext cx="822960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780108"/>
            <a:ext cx="2133600" cy="389466"/>
          </a:xfrm>
          <a:prstGeom prst="rect">
            <a:avLst/>
          </a:prstGeom>
        </p:spPr>
        <p:txBody>
          <a:bodyPr vert="horz" lIns="91440" tIns="45720" rIns="91440" bIns="45720" rtlCol="0" anchor="ctr"/>
          <a:lstStyle>
            <a:lvl1pPr algn="l">
              <a:defRPr sz="1200">
                <a:solidFill>
                  <a:schemeClr val="tx1">
                    <a:tint val="75000"/>
                  </a:schemeClr>
                </a:solidFill>
              </a:defRPr>
            </a:lvl1pPr>
          </a:lstStyle>
          <a:p>
            <a:fld id="{8DD568D9-E691-4455-A0A3-DD4BCDBB83D3}" type="datetime1">
              <a:rPr lang="en-GB" smtClean="0"/>
              <a:t>26/04/2023</a:t>
            </a:fld>
            <a:endParaRPr lang="en-GB"/>
          </a:p>
        </p:txBody>
      </p:sp>
      <p:sp>
        <p:nvSpPr>
          <p:cNvPr id="5" name="Footer Placeholder 4"/>
          <p:cNvSpPr>
            <a:spLocks noGrp="1"/>
          </p:cNvSpPr>
          <p:nvPr>
            <p:ph type="ftr" sz="quarter" idx="3"/>
          </p:nvPr>
        </p:nvSpPr>
        <p:spPr>
          <a:xfrm>
            <a:off x="3124200" y="6780108"/>
            <a:ext cx="2895600" cy="3894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780108"/>
            <a:ext cx="2133600" cy="389466"/>
          </a:xfrm>
          <a:prstGeom prst="rect">
            <a:avLst/>
          </a:prstGeom>
        </p:spPr>
        <p:txBody>
          <a:bodyPr vert="horz" lIns="91440" tIns="45720" rIns="91440" bIns="45720" rtlCol="0" anchor="ctr"/>
          <a:lstStyle>
            <a:lvl1pPr algn="r">
              <a:defRPr sz="1200">
                <a:solidFill>
                  <a:schemeClr val="tx1">
                    <a:tint val="75000"/>
                  </a:schemeClr>
                </a:solidFill>
              </a:defRPr>
            </a:lvl1pPr>
          </a:lstStyle>
          <a:p>
            <a:fld id="{FAF7EA3D-203A-4776-A4B1-63B68EB5DD2F}" type="slidenum">
              <a:rPr lang="en-GB" smtClean="0"/>
              <a:t>‹#›</a:t>
            </a:fld>
            <a:endParaRPr lang="en-GB"/>
          </a:p>
        </p:txBody>
      </p:sp>
    </p:spTree>
    <p:extLst>
      <p:ext uri="{BB962C8B-B14F-4D97-AF65-F5344CB8AC3E}">
        <p14:creationId xmlns:p14="http://schemas.microsoft.com/office/powerpoint/2010/main" val="92024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1"/>
            <a:ext cx="4724400" cy="3691466"/>
          </a:xfrm>
        </p:spPr>
        <p:txBody>
          <a:bodyPr>
            <a:normAutofit/>
          </a:bodyPr>
          <a:lstStyle/>
          <a:p>
            <a:r>
              <a:rPr lang="en-US" sz="3600" dirty="0" smtClean="0">
                <a:latin typeface="Baskerville Old Face" panose="02020602080505020303" pitchFamily="18" charset="0"/>
              </a:rPr>
              <a:t>Historical materialism &amp; Science</a:t>
            </a:r>
            <a:br>
              <a:rPr lang="en-US" sz="3600" dirty="0" smtClean="0">
                <a:latin typeface="Baskerville Old Face" panose="02020602080505020303" pitchFamily="18" charset="0"/>
              </a:rPr>
            </a:br>
            <a:r>
              <a:rPr lang="en-US" sz="3600" dirty="0" smtClean="0">
                <a:latin typeface="Baskerville Old Face" panose="02020602080505020303" pitchFamily="18" charset="0"/>
              </a:rPr>
              <a:t>Or</a:t>
            </a:r>
            <a:br>
              <a:rPr lang="en-US" sz="3600" dirty="0" smtClean="0">
                <a:latin typeface="Baskerville Old Face" panose="02020602080505020303" pitchFamily="18" charset="0"/>
              </a:rPr>
            </a:br>
            <a:r>
              <a:rPr lang="en-US" sz="3600" dirty="0" smtClean="0">
                <a:latin typeface="Baskerville Old Face" panose="02020602080505020303" pitchFamily="18" charset="0"/>
              </a:rPr>
              <a:t>The finiteness of our scientific models/theories</a:t>
            </a:r>
            <a:r>
              <a:rPr lang="en-US" dirty="0" smtClean="0"/>
              <a:t/>
            </a:r>
            <a:br>
              <a:rPr lang="en-US" dirty="0" smtClean="0"/>
            </a:b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219428" y="228600"/>
            <a:ext cx="3679182" cy="6172200"/>
          </a:xfrm>
        </p:spPr>
      </p:pic>
      <p:sp>
        <p:nvSpPr>
          <p:cNvPr id="4" name="Text Placeholder 3"/>
          <p:cNvSpPr>
            <a:spLocks noGrp="1"/>
          </p:cNvSpPr>
          <p:nvPr>
            <p:ph type="body" sz="half" idx="2"/>
          </p:nvPr>
        </p:nvSpPr>
        <p:spPr>
          <a:xfrm>
            <a:off x="457200" y="5364480"/>
            <a:ext cx="4800600" cy="1874519"/>
          </a:xfrm>
        </p:spPr>
        <p:txBody>
          <a:bodyPr>
            <a:noAutofit/>
          </a:bodyPr>
          <a:lstStyle/>
          <a:p>
            <a:r>
              <a:rPr lang="en-US" sz="2800" dirty="0" smtClean="0">
                <a:latin typeface="Times New Roman" panose="02020603050405020304" pitchFamily="18" charset="0"/>
                <a:cs typeface="Times New Roman" panose="02020603050405020304" pitchFamily="18" charset="0"/>
              </a:rPr>
              <a:t>Joost Kircz </a:t>
            </a:r>
          </a:p>
          <a:p>
            <a:r>
              <a:rPr lang="en-US" sz="2800" dirty="0" smtClean="0">
                <a:latin typeface="Times New Roman" panose="02020603050405020304" pitchFamily="18" charset="0"/>
                <a:cs typeface="Times New Roman" panose="02020603050405020304" pitchFamily="18" charset="0"/>
              </a:rPr>
              <a:t>www.kra.nl</a:t>
            </a:r>
          </a:p>
          <a:p>
            <a:r>
              <a:rPr lang="en-US" sz="2000" dirty="0" smtClean="0">
                <a:latin typeface="Times New Roman" panose="02020603050405020304" pitchFamily="18" charset="0"/>
                <a:cs typeface="Times New Roman" panose="02020603050405020304" pitchFamily="18" charset="0"/>
              </a:rPr>
              <a:t>Berlin MPIWG, April 17, 2023</a:t>
            </a:r>
            <a:endParaRPr lang="en-US" sz="20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AF7EA3D-203A-4776-A4B1-63B68EB5DD2F}" type="slidenum">
              <a:rPr lang="en-GB" smtClean="0"/>
              <a:t>1</a:t>
            </a:fld>
            <a:endParaRPr lang="en-GB"/>
          </a:p>
        </p:txBody>
      </p:sp>
    </p:spTree>
    <p:extLst>
      <p:ext uri="{BB962C8B-B14F-4D97-AF65-F5344CB8AC3E}">
        <p14:creationId xmlns:p14="http://schemas.microsoft.com/office/powerpoint/2010/main" val="420965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5257800" cy="1219200"/>
          </a:xfrm>
        </p:spPr>
        <p:txBody>
          <a:bodyPr>
            <a:normAutofit fontScale="90000"/>
          </a:bodyPr>
          <a:lstStyle/>
          <a:p>
            <a:r>
              <a:rPr lang="en-US" dirty="0" smtClean="0"/>
              <a:t/>
            </a:r>
            <a:br>
              <a:rPr lang="en-US" dirty="0" smtClean="0"/>
            </a:br>
            <a:r>
              <a:rPr lang="en-US" dirty="0" smtClean="0"/>
              <a:t>Arthur Eddington</a:t>
            </a:r>
            <a:br>
              <a:rPr lang="en-US" dirty="0" smtClean="0"/>
            </a:br>
            <a:r>
              <a:rPr lang="en-US" sz="3100" dirty="0" smtClean="0"/>
              <a:t>Goes out fishing</a:t>
            </a:r>
            <a:r>
              <a:rPr lang="en-US" dirty="0"/>
              <a:t/>
            </a:r>
            <a:br>
              <a:rPr lang="en-US" dirty="0"/>
            </a:br>
            <a:endParaRPr lang="en-GB" dirty="0"/>
          </a:p>
        </p:txBody>
      </p:sp>
      <p:sp>
        <p:nvSpPr>
          <p:cNvPr id="3" name="Content Placeholder 2"/>
          <p:cNvSpPr>
            <a:spLocks noGrp="1"/>
          </p:cNvSpPr>
          <p:nvPr>
            <p:ph sz="half" idx="1"/>
          </p:nvPr>
        </p:nvSpPr>
        <p:spPr>
          <a:xfrm>
            <a:off x="152400" y="1706881"/>
            <a:ext cx="5486400" cy="1798319"/>
          </a:xfrm>
        </p:spPr>
        <p:txBody>
          <a:bodyPr>
            <a:noAutofit/>
          </a:bodyPr>
          <a:lstStyle/>
          <a:p>
            <a:pPr marL="0" indent="0">
              <a:buNone/>
            </a:pPr>
            <a:r>
              <a:rPr lang="en-GB" sz="2000" i="1" dirty="0" smtClean="0">
                <a:solidFill>
                  <a:srgbClr val="C00000"/>
                </a:solidFill>
              </a:rPr>
              <a:t>(</a:t>
            </a:r>
            <a:r>
              <a:rPr lang="en-GB" sz="2000" i="1" dirty="0">
                <a:solidFill>
                  <a:srgbClr val="C00000"/>
                </a:solidFill>
              </a:rPr>
              <a:t>1) No sea-creature is less than two inches long.</a:t>
            </a:r>
          </a:p>
          <a:p>
            <a:pPr marL="0" indent="0">
              <a:buNone/>
            </a:pPr>
            <a:r>
              <a:rPr lang="en-GB" sz="2000" i="1" dirty="0">
                <a:solidFill>
                  <a:srgbClr val="C00000"/>
                </a:solidFill>
              </a:rPr>
              <a:t>(2) All sea-creatures have gills</a:t>
            </a:r>
            <a:r>
              <a:rPr lang="en-GB" sz="2000" i="1" dirty="0"/>
              <a:t>.</a:t>
            </a:r>
          </a:p>
          <a:p>
            <a:pPr marL="0" indent="0">
              <a:buNone/>
            </a:pPr>
            <a:r>
              <a:rPr lang="en-GB" sz="2000" i="1" dirty="0"/>
              <a:t>These are both true of his catch, and he assumes </a:t>
            </a:r>
            <a:r>
              <a:rPr lang="en-GB" sz="2000" i="1" dirty="0" smtClean="0"/>
              <a:t>tentatively that </a:t>
            </a:r>
            <a:r>
              <a:rPr lang="en-GB" sz="2000" i="1" dirty="0"/>
              <a:t>they will remain true however often he repeats it</a:t>
            </a:r>
            <a:r>
              <a:rPr lang="en-GB" sz="2000" i="1" dirty="0" smtClean="0"/>
              <a:t>.</a:t>
            </a:r>
            <a:endParaRPr lang="en-GB" sz="2000" i="1" dirty="0"/>
          </a:p>
        </p:txBody>
      </p:sp>
      <p:sp>
        <p:nvSpPr>
          <p:cNvPr id="4" name="Content Placeholder 3"/>
          <p:cNvSpPr>
            <a:spLocks noGrp="1"/>
          </p:cNvSpPr>
          <p:nvPr>
            <p:ph sz="half" idx="2"/>
          </p:nvPr>
        </p:nvSpPr>
        <p:spPr>
          <a:xfrm>
            <a:off x="5867400" y="1706881"/>
            <a:ext cx="2819400" cy="2369819"/>
          </a:xfrm>
        </p:spPr>
        <p:txBody>
          <a:bodyPr>
            <a:normAutofit/>
          </a:bodyPr>
          <a:lstStyle/>
          <a:p>
            <a:endParaRPr lang="en-GB"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7400" y="304800"/>
            <a:ext cx="2840182"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139" y="4267200"/>
            <a:ext cx="8700843" cy="1754326"/>
          </a:xfrm>
          <a:prstGeom prst="rect">
            <a:avLst/>
          </a:prstGeom>
          <a:noFill/>
        </p:spPr>
        <p:txBody>
          <a:bodyPr wrap="none" rtlCol="0">
            <a:spAutoFit/>
          </a:bodyPr>
          <a:lstStyle/>
          <a:p>
            <a:r>
              <a:rPr lang="en-GB" sz="2400" i="1" dirty="0">
                <a:solidFill>
                  <a:srgbClr val="C00000"/>
                </a:solidFill>
              </a:rPr>
              <a:t>In applying this analogy, the catch stands for the body of knowledge </a:t>
            </a:r>
            <a:endParaRPr lang="en-GB" sz="2400" i="1" dirty="0" smtClean="0">
              <a:solidFill>
                <a:srgbClr val="C00000"/>
              </a:solidFill>
            </a:endParaRPr>
          </a:p>
          <a:p>
            <a:r>
              <a:rPr lang="en-GB" sz="2400" i="1" dirty="0" smtClean="0">
                <a:solidFill>
                  <a:srgbClr val="C00000"/>
                </a:solidFill>
              </a:rPr>
              <a:t>which constitutes  </a:t>
            </a:r>
            <a:r>
              <a:rPr lang="en-GB" sz="2400" i="1" dirty="0">
                <a:solidFill>
                  <a:srgbClr val="C00000"/>
                </a:solidFill>
              </a:rPr>
              <a:t>physical </a:t>
            </a:r>
            <a:r>
              <a:rPr lang="en-GB" sz="2400" i="1" dirty="0" smtClean="0">
                <a:solidFill>
                  <a:srgbClr val="C00000"/>
                </a:solidFill>
              </a:rPr>
              <a:t>sciences, </a:t>
            </a:r>
            <a:r>
              <a:rPr lang="en-GB" sz="2400" i="1" dirty="0">
                <a:solidFill>
                  <a:srgbClr val="C00000"/>
                </a:solidFill>
              </a:rPr>
              <a:t>and the </a:t>
            </a:r>
            <a:r>
              <a:rPr lang="en-GB" sz="2400" i="1" dirty="0" smtClean="0">
                <a:solidFill>
                  <a:srgbClr val="C00000"/>
                </a:solidFill>
              </a:rPr>
              <a:t>net for </a:t>
            </a:r>
            <a:r>
              <a:rPr lang="en-GB" sz="2400" i="1" dirty="0">
                <a:solidFill>
                  <a:srgbClr val="C00000"/>
                </a:solidFill>
              </a:rPr>
              <a:t>the </a:t>
            </a:r>
            <a:endParaRPr lang="en-GB" sz="2400" i="1" dirty="0" smtClean="0">
              <a:solidFill>
                <a:srgbClr val="C00000"/>
              </a:solidFill>
            </a:endParaRPr>
          </a:p>
          <a:p>
            <a:r>
              <a:rPr lang="en-GB" sz="2400" i="1" dirty="0" smtClean="0">
                <a:solidFill>
                  <a:srgbClr val="C00000"/>
                </a:solidFill>
              </a:rPr>
              <a:t>sensory </a:t>
            </a:r>
            <a:r>
              <a:rPr lang="en-GB" sz="2400" i="1" dirty="0">
                <a:solidFill>
                  <a:srgbClr val="C00000"/>
                </a:solidFill>
              </a:rPr>
              <a:t>and intellectual equipment which we use in obtaining it.</a:t>
            </a:r>
          </a:p>
          <a:p>
            <a:endParaRPr lang="en-GB" dirty="0"/>
          </a:p>
          <a:p>
            <a:endParaRPr lang="en-GB" dirty="0"/>
          </a:p>
        </p:txBody>
      </p:sp>
      <p:sp>
        <p:nvSpPr>
          <p:cNvPr id="6" name="Slide Number Placeholder 5"/>
          <p:cNvSpPr>
            <a:spLocks noGrp="1"/>
          </p:cNvSpPr>
          <p:nvPr>
            <p:ph type="sldNum" sz="quarter" idx="12"/>
          </p:nvPr>
        </p:nvSpPr>
        <p:spPr/>
        <p:txBody>
          <a:bodyPr/>
          <a:lstStyle/>
          <a:p>
            <a:fld id="{FAF7EA3D-203A-4776-A4B1-63B68EB5DD2F}" type="slidenum">
              <a:rPr lang="en-GB" smtClean="0"/>
              <a:t>10</a:t>
            </a:fld>
            <a:endParaRPr lang="en-GB"/>
          </a:p>
        </p:txBody>
      </p:sp>
    </p:spTree>
    <p:extLst>
      <p:ext uri="{BB962C8B-B14F-4D97-AF65-F5344CB8AC3E}">
        <p14:creationId xmlns:p14="http://schemas.microsoft.com/office/powerpoint/2010/main" val="142770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6"/>
            <a:ext cx="8229600" cy="1535854"/>
          </a:xfrm>
        </p:spPr>
        <p:txBody>
          <a:bodyPr>
            <a:noAutofit/>
          </a:bodyPr>
          <a:lstStyle/>
          <a:p>
            <a:r>
              <a:rPr lang="en-US" sz="5400" b="1" dirty="0" smtClean="0"/>
              <a:t>It is not about the </a:t>
            </a:r>
            <a:r>
              <a:rPr lang="en-US" sz="5400" b="1" dirty="0"/>
              <a:t>net but the </a:t>
            </a:r>
            <a:r>
              <a:rPr lang="en-US" sz="5400" b="1" dirty="0" smtClean="0"/>
              <a:t>sea</a:t>
            </a:r>
            <a:endParaRPr lang="en-GB" sz="5400" dirty="0"/>
          </a:p>
        </p:txBody>
      </p:sp>
      <p:sp>
        <p:nvSpPr>
          <p:cNvPr id="3" name="Content Placeholder 2"/>
          <p:cNvSpPr>
            <a:spLocks noGrp="1"/>
          </p:cNvSpPr>
          <p:nvPr>
            <p:ph idx="1"/>
          </p:nvPr>
        </p:nvSpPr>
        <p:spPr>
          <a:xfrm>
            <a:off x="457200" y="1904999"/>
            <a:ext cx="8229600" cy="4629575"/>
          </a:xfrm>
        </p:spPr>
        <p:txBody>
          <a:bodyPr/>
          <a:lstStyle/>
          <a:p>
            <a:pPr marL="0" indent="0">
              <a:buNone/>
            </a:pPr>
            <a:r>
              <a:rPr lang="en-US" dirty="0" smtClean="0"/>
              <a:t>Eddington: </a:t>
            </a:r>
            <a:r>
              <a:rPr lang="en-GB" i="1" dirty="0"/>
              <a:t>the catch stands for the body of knowledge </a:t>
            </a:r>
            <a:endParaRPr lang="en-GB" i="1" dirty="0" smtClean="0"/>
          </a:p>
          <a:p>
            <a:pPr marL="0" indent="0">
              <a:buNone/>
            </a:pPr>
            <a:r>
              <a:rPr lang="en-US" i="1" dirty="0" smtClean="0"/>
              <a:t>However: The real quest is the sea. That what we don’t know, might dream of, or suggest.</a:t>
            </a:r>
          </a:p>
          <a:p>
            <a:pPr marL="0" indent="0">
              <a:buNone/>
            </a:pPr>
            <a:endParaRPr lang="en-US" i="1" dirty="0" smtClean="0"/>
          </a:p>
          <a:p>
            <a:pPr marL="0" indent="0">
              <a:buNone/>
            </a:pPr>
            <a:r>
              <a:rPr lang="en-US" i="1" dirty="0" smtClean="0">
                <a:solidFill>
                  <a:srgbClr val="FF0000"/>
                </a:solidFill>
              </a:rPr>
              <a:t>Human advance is about entering the unknown and extending our ignorance.</a:t>
            </a:r>
            <a:endParaRPr lang="en-US" i="1" dirty="0">
              <a:solidFill>
                <a:srgbClr val="FF0000"/>
              </a:solidFill>
            </a:endParaRPr>
          </a:p>
          <a:p>
            <a:pPr marL="0" indent="0">
              <a:buNone/>
            </a:pPr>
            <a:endParaRPr lang="en-US" i="1" dirty="0"/>
          </a:p>
          <a:p>
            <a:pPr marL="0" indent="0">
              <a:buNone/>
            </a:pP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11</a:t>
            </a:fld>
            <a:endParaRPr lang="en-GB"/>
          </a:p>
        </p:txBody>
      </p:sp>
    </p:spTree>
    <p:extLst>
      <p:ext uri="{BB962C8B-B14F-4D97-AF65-F5344CB8AC3E}">
        <p14:creationId xmlns:p14="http://schemas.microsoft.com/office/powerpoint/2010/main" val="166648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lgn="ctr">
              <a:buNone/>
            </a:pPr>
            <a:endParaRPr lang="en-US" sz="4100" dirty="0" smtClean="0">
              <a:solidFill>
                <a:prstClr val="black">
                  <a:tint val="75000"/>
                </a:prstClr>
              </a:solidFill>
              <a:latin typeface="Brush Script Std" pitchFamily="66" charset="0"/>
              <a:ea typeface="Yu Gothic" panose="020B0400000000000000" pitchFamily="34" charset="-128"/>
              <a:cs typeface="Times New Roman" panose="02020603050405020304" pitchFamily="18" charset="0"/>
            </a:endParaRPr>
          </a:p>
          <a:p>
            <a:pPr marL="0" lvl="0" indent="0" algn="ctr">
              <a:buNone/>
            </a:pPr>
            <a:endParaRPr lang="en-US" sz="4100" dirty="0">
              <a:solidFill>
                <a:prstClr val="black">
                  <a:tint val="75000"/>
                </a:prstClr>
              </a:solidFill>
              <a:latin typeface="Brush Script Std" pitchFamily="66" charset="0"/>
              <a:ea typeface="Yu Gothic" panose="020B0400000000000000" pitchFamily="34" charset="-128"/>
              <a:cs typeface="Times New Roman" panose="02020603050405020304" pitchFamily="18" charset="0"/>
            </a:endParaRPr>
          </a:p>
          <a:p>
            <a:pPr marL="0" lvl="0" indent="0" algn="ctr">
              <a:buNone/>
            </a:pPr>
            <a:r>
              <a:rPr lang="en-US" sz="4100" dirty="0" smtClean="0">
                <a:solidFill>
                  <a:prstClr val="black">
                    <a:tint val="75000"/>
                  </a:prstClr>
                </a:solidFill>
                <a:latin typeface="Brush Script Std" pitchFamily="66" charset="0"/>
                <a:ea typeface="Yu Gothic" panose="020B0400000000000000" pitchFamily="34" charset="-128"/>
                <a:cs typeface="Times New Roman" panose="02020603050405020304" pitchFamily="18" charset="0"/>
              </a:rPr>
              <a:t>Ever </a:t>
            </a:r>
            <a:r>
              <a:rPr lang="en-US" sz="4100" dirty="0">
                <a:solidFill>
                  <a:prstClr val="black">
                    <a:tint val="75000"/>
                  </a:prstClr>
                </a:solidFill>
                <a:latin typeface="Brush Script Std" pitchFamily="66" charset="0"/>
                <a:ea typeface="Yu Gothic" panose="020B0400000000000000" pitchFamily="34" charset="-128"/>
                <a:cs typeface="Times New Roman" panose="02020603050405020304" pitchFamily="18" charset="0"/>
              </a:rPr>
              <a:t>since Albert</a:t>
            </a:r>
          </a:p>
          <a:p>
            <a:pPr marL="0" lvl="0" indent="0" algn="ctr">
              <a:buNone/>
            </a:pPr>
            <a:r>
              <a:rPr lang="en-US" sz="4100" dirty="0">
                <a:solidFill>
                  <a:prstClr val="black">
                    <a:tint val="75000"/>
                  </a:prstClr>
                </a:solidFill>
                <a:latin typeface="Brush Script Std" pitchFamily="66" charset="0"/>
                <a:ea typeface="Yu Gothic" panose="020B0400000000000000" pitchFamily="34" charset="-128"/>
                <a:cs typeface="Times New Roman" panose="02020603050405020304" pitchFamily="18" charset="0"/>
              </a:rPr>
              <a:t>We give a </a:t>
            </a:r>
            <a:r>
              <a:rPr lang="en-US" sz="4100" dirty="0" smtClean="0">
                <a:solidFill>
                  <a:prstClr val="black">
                    <a:tint val="75000"/>
                  </a:prstClr>
                </a:solidFill>
                <a:latin typeface="Brush Script Std" pitchFamily="66" charset="0"/>
                <a:ea typeface="Yu Gothic" panose="020B0400000000000000" pitchFamily="34" charset="-128"/>
                <a:cs typeface="Times New Roman" panose="02020603050405020304" pitchFamily="18" charset="0"/>
              </a:rPr>
              <a:t>geometrical </a:t>
            </a:r>
            <a:r>
              <a:rPr lang="en-US" sz="4100" dirty="0">
                <a:solidFill>
                  <a:prstClr val="black">
                    <a:tint val="75000"/>
                  </a:prstClr>
                </a:solidFill>
                <a:latin typeface="Brush Script Std" pitchFamily="66" charset="0"/>
                <a:ea typeface="Yu Gothic" panose="020B0400000000000000" pitchFamily="34" charset="-128"/>
                <a:cs typeface="Times New Roman" panose="02020603050405020304" pitchFamily="18" charset="0"/>
              </a:rPr>
              <a:t>explanation</a:t>
            </a:r>
            <a:endParaRPr lang="en-GB" sz="4100" dirty="0">
              <a:solidFill>
                <a:prstClr val="black">
                  <a:tint val="75000"/>
                </a:prstClr>
              </a:solidFill>
              <a:latin typeface="Brush Script Std" pitchFamily="66" charset="0"/>
              <a:ea typeface="Yu Gothic" panose="020B0400000000000000" pitchFamily="34" charset="-128"/>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12</a:t>
            </a:fld>
            <a:endParaRPr lang="en-GB"/>
          </a:p>
        </p:txBody>
      </p:sp>
    </p:spTree>
    <p:extLst>
      <p:ext uri="{BB962C8B-B14F-4D97-AF65-F5344CB8AC3E}">
        <p14:creationId xmlns:p14="http://schemas.microsoft.com/office/powerpoint/2010/main" val="367235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545253"/>
          </a:xfrm>
        </p:spPr>
        <p:txBody>
          <a:bodyPr>
            <a:normAutofit fontScale="90000"/>
          </a:bodyPr>
          <a:lstStyle/>
          <a:p>
            <a:r>
              <a:rPr lang="en-US" sz="3600" b="1" dirty="0" smtClean="0"/>
              <a:t>The growth of ignorance</a:t>
            </a:r>
            <a:endParaRPr lang="en-GB" sz="3600" b="1" dirty="0"/>
          </a:p>
        </p:txBody>
      </p:sp>
      <p:sp>
        <p:nvSpPr>
          <p:cNvPr id="4" name="TextBox 3"/>
          <p:cNvSpPr txBox="1"/>
          <p:nvPr/>
        </p:nvSpPr>
        <p:spPr>
          <a:xfrm>
            <a:off x="94129" y="1781901"/>
            <a:ext cx="2333524" cy="1815882"/>
          </a:xfrm>
          <a:prstGeom prst="rect">
            <a:avLst/>
          </a:prstGeom>
          <a:noFill/>
        </p:spPr>
        <p:txBody>
          <a:bodyPr wrap="none" rtlCol="0">
            <a:spAutoFit/>
          </a:bodyPr>
          <a:lstStyle/>
          <a:p>
            <a:r>
              <a:rPr lang="en-US" sz="2800" dirty="0" smtClean="0">
                <a:solidFill>
                  <a:srgbClr val="FF0000"/>
                </a:solidFill>
              </a:rPr>
              <a:t>The void of</a:t>
            </a:r>
          </a:p>
          <a:p>
            <a:r>
              <a:rPr lang="en-US" sz="2800" dirty="0" smtClean="0">
                <a:solidFill>
                  <a:srgbClr val="FF0000"/>
                </a:solidFill>
              </a:rPr>
              <a:t>Ignorance</a:t>
            </a:r>
          </a:p>
          <a:p>
            <a:r>
              <a:rPr lang="en-US" sz="2800" dirty="0" smtClean="0">
                <a:solidFill>
                  <a:srgbClr val="FF0000"/>
                </a:solidFill>
              </a:rPr>
              <a:t>Outside the</a:t>
            </a:r>
          </a:p>
          <a:p>
            <a:r>
              <a:rPr lang="en-US" sz="2800" dirty="0" smtClean="0">
                <a:solidFill>
                  <a:srgbClr val="FF0000"/>
                </a:solidFill>
              </a:rPr>
              <a:t>Grass meadow</a:t>
            </a:r>
            <a:endParaRPr lang="en-GB" sz="2800" dirty="0">
              <a:solidFill>
                <a:srgbClr val="FF0000"/>
              </a:solidFill>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199" y="6277324"/>
            <a:ext cx="1524001" cy="87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7237" y="6245948"/>
            <a:ext cx="203676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FAF7EA3D-203A-4776-A4B1-63B68EB5DD2F}" type="slidenum">
              <a:rPr lang="en-GB" smtClean="0"/>
              <a:t>13</a:t>
            </a:fld>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77812" y="945136"/>
            <a:ext cx="6566188" cy="5341153"/>
          </a:xfrm>
          <a:prstGeom prst="rect">
            <a:avLst/>
          </a:prstGeom>
        </p:spPr>
      </p:pic>
    </p:spTree>
    <p:extLst>
      <p:ext uri="{BB962C8B-B14F-4D97-AF65-F5344CB8AC3E}">
        <p14:creationId xmlns:p14="http://schemas.microsoft.com/office/powerpoint/2010/main" val="3172479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Happily the US-Dept. of Defense (DoD) </a:t>
            </a:r>
            <a:br>
              <a:rPr lang="en-US" dirty="0" smtClean="0"/>
            </a:br>
            <a:r>
              <a:rPr lang="en-US" dirty="0" smtClean="0"/>
              <a:t>is alert on </a:t>
            </a:r>
            <a:r>
              <a:rPr lang="en-US" dirty="0" smtClean="0">
                <a:solidFill>
                  <a:srgbClr val="00B050"/>
                </a:solidFill>
              </a:rPr>
              <a:t>unknown UFOs</a:t>
            </a:r>
            <a:r>
              <a:rPr lang="en-US" dirty="0" smtClean="0"/>
              <a:t>!</a:t>
            </a:r>
            <a:endParaRPr lang="en-GB" dirty="0"/>
          </a:p>
        </p:txBody>
      </p:sp>
      <p:sp>
        <p:nvSpPr>
          <p:cNvPr id="3" name="Slide Number Placeholder 2"/>
          <p:cNvSpPr>
            <a:spLocks noGrp="1"/>
          </p:cNvSpPr>
          <p:nvPr>
            <p:ph type="sldNum" sz="quarter" idx="12"/>
          </p:nvPr>
        </p:nvSpPr>
        <p:spPr/>
        <p:txBody>
          <a:bodyPr/>
          <a:lstStyle/>
          <a:p>
            <a:fld id="{FAF7EA3D-203A-4776-A4B1-63B68EB5DD2F}" type="slidenum">
              <a:rPr lang="en-GB" smtClean="0"/>
              <a:t>14</a:t>
            </a:fld>
            <a:endParaRPr lang="en-GB"/>
          </a:p>
        </p:txBody>
      </p:sp>
      <p:sp>
        <p:nvSpPr>
          <p:cNvPr id="4" name="TextBox 3"/>
          <p:cNvSpPr txBox="1"/>
          <p:nvPr/>
        </p:nvSpPr>
        <p:spPr>
          <a:xfrm>
            <a:off x="457200" y="1730188"/>
            <a:ext cx="7999049" cy="5663089"/>
          </a:xfrm>
          <a:prstGeom prst="rect">
            <a:avLst/>
          </a:prstGeom>
          <a:noFill/>
        </p:spPr>
        <p:txBody>
          <a:bodyPr wrap="none" rtlCol="0">
            <a:spAutoFit/>
          </a:bodyPr>
          <a:lstStyle/>
          <a:p>
            <a:r>
              <a:rPr lang="en-GB" dirty="0"/>
              <a:t>PHYSICAL CONSTRAINTS ON UNIDENTIFIED AERIAL PHENOMENA</a:t>
            </a:r>
            <a:br>
              <a:rPr lang="en-GB" dirty="0"/>
            </a:br>
            <a:r>
              <a:rPr lang="en-GB" dirty="0"/>
              <a:t>Abraham (</a:t>
            </a:r>
            <a:r>
              <a:rPr lang="en-GB" dirty="0" err="1"/>
              <a:t>Avi</a:t>
            </a:r>
            <a:r>
              <a:rPr lang="en-GB" dirty="0"/>
              <a:t>) </a:t>
            </a:r>
            <a:r>
              <a:rPr lang="en-GB" dirty="0" smtClean="0"/>
              <a:t>Loeb (1) </a:t>
            </a:r>
            <a:r>
              <a:rPr lang="en-GB" dirty="0"/>
              <a:t>and Sean M. </a:t>
            </a:r>
            <a:r>
              <a:rPr lang="en-GB" dirty="0" smtClean="0"/>
              <a:t>Kirkpatrick (2)</a:t>
            </a:r>
            <a:r>
              <a:rPr lang="en-GB" dirty="0"/>
              <a:t/>
            </a:r>
            <a:br>
              <a:rPr lang="en-GB" dirty="0"/>
            </a:br>
            <a:r>
              <a:rPr lang="en-GB" dirty="0" smtClean="0"/>
              <a:t>1) Head </a:t>
            </a:r>
            <a:r>
              <a:rPr lang="en-GB" dirty="0"/>
              <a:t>of the Galileo Project, Astronomy Department, </a:t>
            </a:r>
            <a:endParaRPr lang="en-GB" dirty="0" smtClean="0"/>
          </a:p>
          <a:p>
            <a:r>
              <a:rPr lang="en-GB" dirty="0" smtClean="0"/>
              <a:t>Harvard University 60 </a:t>
            </a:r>
            <a:r>
              <a:rPr lang="en-GB" dirty="0"/>
              <a:t>Garden Street, Cambridge, MA 02138, USA</a:t>
            </a:r>
            <a:br>
              <a:rPr lang="en-GB" dirty="0"/>
            </a:br>
            <a:r>
              <a:rPr lang="en-GB" dirty="0" smtClean="0"/>
              <a:t>2</a:t>
            </a:r>
            <a:r>
              <a:rPr lang="en-GB" u="sng" dirty="0" smtClean="0"/>
              <a:t>) </a:t>
            </a:r>
            <a:r>
              <a:rPr lang="en-GB" b="1" u="sng" dirty="0" smtClean="0">
                <a:solidFill>
                  <a:srgbClr val="FF0066"/>
                </a:solidFill>
              </a:rPr>
              <a:t>Director </a:t>
            </a:r>
            <a:r>
              <a:rPr lang="en-GB" b="1" u="sng" dirty="0">
                <a:solidFill>
                  <a:srgbClr val="FF0066"/>
                </a:solidFill>
              </a:rPr>
              <a:t>of All-domain Anomaly Resolution Office</a:t>
            </a:r>
            <a:r>
              <a:rPr lang="en-GB" u="sng" dirty="0"/>
              <a:t/>
            </a:r>
            <a:br>
              <a:rPr lang="en-GB" u="sng" dirty="0"/>
            </a:br>
            <a:r>
              <a:rPr lang="en-GB" dirty="0"/>
              <a:t>1010 </a:t>
            </a:r>
            <a:r>
              <a:rPr lang="en-GB" dirty="0" err="1"/>
              <a:t>Defense</a:t>
            </a:r>
            <a:r>
              <a:rPr lang="en-GB" dirty="0"/>
              <a:t> </a:t>
            </a:r>
            <a:r>
              <a:rPr lang="en-GB" dirty="0" smtClean="0"/>
              <a:t>Pentagon Washington </a:t>
            </a:r>
            <a:r>
              <a:rPr lang="en-GB" dirty="0"/>
              <a:t>DC 20301, </a:t>
            </a:r>
            <a:r>
              <a:rPr lang="en-GB" dirty="0" smtClean="0"/>
              <a:t>USA</a:t>
            </a:r>
          </a:p>
          <a:p>
            <a:endParaRPr lang="en-GB" dirty="0" smtClean="0"/>
          </a:p>
          <a:p>
            <a:endParaRPr lang="en-US" dirty="0"/>
          </a:p>
          <a:p>
            <a:r>
              <a:rPr lang="en-US" b="1" dirty="0"/>
              <a:t>OFFICE OF THE DIRECTOR OF NATIONAL INTELLIGENCE</a:t>
            </a:r>
            <a:br>
              <a:rPr lang="en-US" b="1" dirty="0"/>
            </a:br>
            <a:r>
              <a:rPr lang="en-US" b="1" dirty="0"/>
              <a:t>2022 Annual Report </a:t>
            </a:r>
            <a:r>
              <a:rPr lang="en-US" b="1" dirty="0" smtClean="0"/>
              <a:t>on Unidentified </a:t>
            </a:r>
            <a:r>
              <a:rPr lang="en-US" b="1" dirty="0"/>
              <a:t>Aerial Phenomena</a:t>
            </a:r>
            <a:endParaRPr lang="en-US" b="1" dirty="0" smtClean="0"/>
          </a:p>
          <a:p>
            <a:r>
              <a:rPr lang="en-US" sz="1600" dirty="0" smtClean="0"/>
              <a:t>Unidentified </a:t>
            </a:r>
            <a:r>
              <a:rPr lang="en-US" sz="1600" dirty="0"/>
              <a:t>Aerial Phenomena (UAP) reporting is increasing, enabling a greater</a:t>
            </a:r>
            <a:br>
              <a:rPr lang="en-US" sz="1600" dirty="0"/>
            </a:br>
            <a:r>
              <a:rPr lang="en-US" sz="1600" dirty="0"/>
              <a:t>awareness of the airspace and increased opportunity to resolve UAP events. In addition to the</a:t>
            </a:r>
            <a:br>
              <a:rPr lang="en-US" sz="1600" dirty="0"/>
            </a:br>
            <a:r>
              <a:rPr lang="en-US" sz="1600" dirty="0"/>
              <a:t>144 UAP reports covered during the 17 years of UAP reporting included in the Office of the</a:t>
            </a:r>
            <a:br>
              <a:rPr lang="en-US" sz="1600" dirty="0"/>
            </a:br>
            <a:r>
              <a:rPr lang="en-US" sz="1600" dirty="0"/>
              <a:t>Director of National Intelligence (ODNI) preliminary assessment, there have been 247 new</a:t>
            </a:r>
            <a:br>
              <a:rPr lang="en-US" sz="1600" dirty="0"/>
            </a:br>
            <a:r>
              <a:rPr lang="en-US" sz="1600" dirty="0"/>
              <a:t>reports and another 119 that were either since discovered or reported after the preliminary</a:t>
            </a:r>
            <a:br>
              <a:rPr lang="en-US" sz="1600" dirty="0"/>
            </a:br>
            <a:r>
              <a:rPr lang="en-US" sz="1600" dirty="0"/>
              <a:t>assessment’s time period. </a:t>
            </a:r>
            <a:r>
              <a:rPr lang="en-US" sz="1600" b="1" dirty="0"/>
              <a:t>This totals 510 UAP reports as of 30 August </a:t>
            </a:r>
            <a:r>
              <a:rPr lang="en-US" sz="1600" b="1" dirty="0" smtClean="0"/>
              <a:t>2022</a:t>
            </a:r>
          </a:p>
          <a:p>
            <a:endParaRPr lang="en-US" dirty="0"/>
          </a:p>
          <a:p>
            <a:endParaRPr lang="en-US" dirty="0" smtClean="0"/>
          </a:p>
          <a:p>
            <a:endParaRPr lang="en-US"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1600200"/>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728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267" y="304800"/>
            <a:ext cx="7877926" cy="584775"/>
          </a:xfrm>
          <a:prstGeom prst="rect">
            <a:avLst/>
          </a:prstGeom>
          <a:noFill/>
        </p:spPr>
        <p:txBody>
          <a:bodyPr wrap="none" rtlCol="0">
            <a:spAutoFit/>
          </a:bodyPr>
          <a:lstStyle/>
          <a:p>
            <a:r>
              <a:rPr lang="en-US" sz="3200" dirty="0" smtClean="0"/>
              <a:t>A new plot induces a change of understanding</a:t>
            </a:r>
            <a:endParaRPr lang="en-GB" sz="3200" dirty="0"/>
          </a:p>
        </p:txBody>
      </p:sp>
      <p:sp>
        <p:nvSpPr>
          <p:cNvPr id="4" name="Slide Number Placeholder 3"/>
          <p:cNvSpPr>
            <a:spLocks noGrp="1"/>
          </p:cNvSpPr>
          <p:nvPr>
            <p:ph type="sldNum" sz="quarter" idx="12"/>
          </p:nvPr>
        </p:nvSpPr>
        <p:spPr/>
        <p:txBody>
          <a:bodyPr/>
          <a:lstStyle/>
          <a:p>
            <a:fld id="{FAF7EA3D-203A-4776-A4B1-63B68EB5DD2F}" type="slidenum">
              <a:rPr lang="en-GB" smtClean="0"/>
              <a:t>15</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12" y="866272"/>
            <a:ext cx="6781800" cy="5914953"/>
          </a:xfrm>
          <a:prstGeom prst="rect">
            <a:avLst/>
          </a:prstGeom>
        </p:spPr>
      </p:pic>
      <p:sp>
        <p:nvSpPr>
          <p:cNvPr id="7" name="TextBox 6"/>
          <p:cNvSpPr txBox="1"/>
          <p:nvPr/>
        </p:nvSpPr>
        <p:spPr>
          <a:xfrm>
            <a:off x="8077200" y="1219200"/>
            <a:ext cx="1107996" cy="923330"/>
          </a:xfrm>
          <a:prstGeom prst="rect">
            <a:avLst/>
          </a:prstGeom>
          <a:noFill/>
        </p:spPr>
        <p:txBody>
          <a:bodyPr wrap="none" rtlCol="0">
            <a:spAutoFit/>
          </a:bodyPr>
          <a:lstStyle/>
          <a:p>
            <a:r>
              <a:rPr lang="en-US" dirty="0" smtClean="0"/>
              <a:t>Rye grass	</a:t>
            </a:r>
          </a:p>
          <a:p>
            <a:r>
              <a:rPr lang="en-US" dirty="0" smtClean="0"/>
              <a:t>Becomes</a:t>
            </a:r>
          </a:p>
          <a:p>
            <a:r>
              <a:rPr lang="en-US" dirty="0" smtClean="0"/>
              <a:t>Clover</a:t>
            </a:r>
            <a:endParaRPr lang="en-GB" dirty="0"/>
          </a:p>
        </p:txBody>
      </p:sp>
    </p:spTree>
    <p:extLst>
      <p:ext uri="{BB962C8B-B14F-4D97-AF65-F5344CB8AC3E}">
        <p14:creationId xmlns:p14="http://schemas.microsoft.com/office/powerpoint/2010/main" val="412033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600200"/>
            <a:ext cx="8382000" cy="4967313"/>
          </a:xfrm>
          <a:prstGeom prst="rect">
            <a:avLst/>
          </a:prstGeom>
        </p:spPr>
      </p:pic>
      <p:sp>
        <p:nvSpPr>
          <p:cNvPr id="3" name="TextBox 2"/>
          <p:cNvSpPr txBox="1"/>
          <p:nvPr/>
        </p:nvSpPr>
        <p:spPr>
          <a:xfrm>
            <a:off x="533400" y="6629400"/>
            <a:ext cx="4421916" cy="707886"/>
          </a:xfrm>
          <a:prstGeom prst="rect">
            <a:avLst/>
          </a:prstGeom>
          <a:noFill/>
        </p:spPr>
        <p:txBody>
          <a:bodyPr wrap="none" rtlCol="0">
            <a:spAutoFit/>
          </a:bodyPr>
          <a:lstStyle/>
          <a:p>
            <a:r>
              <a:rPr lang="en-US" sz="4000" dirty="0" smtClean="0"/>
              <a:t>Scientific revolution </a:t>
            </a:r>
            <a:endParaRPr lang="en-GB" sz="4000" dirty="0"/>
          </a:p>
        </p:txBody>
      </p:sp>
      <p:sp>
        <p:nvSpPr>
          <p:cNvPr id="4" name="TextBox 3"/>
          <p:cNvSpPr txBox="1"/>
          <p:nvPr/>
        </p:nvSpPr>
        <p:spPr>
          <a:xfrm>
            <a:off x="76200" y="609600"/>
            <a:ext cx="8991600" cy="1323439"/>
          </a:xfrm>
          <a:prstGeom prst="rect">
            <a:avLst/>
          </a:prstGeom>
          <a:noFill/>
        </p:spPr>
        <p:txBody>
          <a:bodyPr wrap="square" rtlCol="0">
            <a:spAutoFit/>
          </a:bodyPr>
          <a:lstStyle/>
          <a:p>
            <a:r>
              <a:rPr lang="en-US" sz="2800" b="1" dirty="0" smtClean="0">
                <a:solidFill>
                  <a:srgbClr val="92D050"/>
                </a:solidFill>
              </a:rPr>
              <a:t>Old knowns and Old unknowns </a:t>
            </a:r>
            <a:r>
              <a:rPr lang="en-US" sz="2800" b="1" dirty="0" smtClean="0"/>
              <a:t>versus</a:t>
            </a:r>
          </a:p>
          <a:p>
            <a:r>
              <a:rPr lang="en-US" sz="2800" b="1" dirty="0" smtClean="0">
                <a:solidFill>
                  <a:schemeClr val="accent1">
                    <a:lumMod val="60000"/>
                    <a:lumOff val="40000"/>
                  </a:schemeClr>
                </a:solidFill>
              </a:rPr>
              <a:t>Novel knowns </a:t>
            </a:r>
            <a:r>
              <a:rPr lang="en-US" sz="2800" b="1" dirty="0">
                <a:solidFill>
                  <a:schemeClr val="accent1">
                    <a:lumMod val="60000"/>
                    <a:lumOff val="40000"/>
                  </a:schemeClr>
                </a:solidFill>
              </a:rPr>
              <a:t>and </a:t>
            </a:r>
            <a:r>
              <a:rPr lang="en-US" sz="2800" b="1" dirty="0" smtClean="0">
                <a:solidFill>
                  <a:schemeClr val="accent1">
                    <a:lumMod val="60000"/>
                    <a:lumOff val="40000"/>
                  </a:schemeClr>
                </a:solidFill>
              </a:rPr>
              <a:t>Novel </a:t>
            </a:r>
            <a:r>
              <a:rPr lang="en-US" sz="2800" b="1" dirty="0">
                <a:solidFill>
                  <a:schemeClr val="accent1">
                    <a:lumMod val="60000"/>
                    <a:lumOff val="40000"/>
                  </a:schemeClr>
                </a:solidFill>
              </a:rPr>
              <a:t>unknowns</a:t>
            </a:r>
            <a:endParaRPr lang="en-GB" sz="2800" b="1" dirty="0">
              <a:solidFill>
                <a:schemeClr val="accent1">
                  <a:lumMod val="60000"/>
                  <a:lumOff val="40000"/>
                </a:schemeClr>
              </a:solidFill>
            </a:endParaRPr>
          </a:p>
          <a:p>
            <a:endParaRPr lang="en-GB" sz="2400" b="1"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FAF7EA3D-203A-4776-A4B1-63B68EB5DD2F}" type="slidenum">
              <a:rPr lang="en-GB" smtClean="0"/>
              <a:t>16</a:t>
            </a:fld>
            <a:endParaRPr lang="en-GB"/>
          </a:p>
        </p:txBody>
      </p:sp>
    </p:spTree>
    <p:extLst>
      <p:ext uri="{BB962C8B-B14F-4D97-AF65-F5344CB8AC3E}">
        <p14:creationId xmlns:p14="http://schemas.microsoft.com/office/powerpoint/2010/main" val="79843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a:t>
            </a:r>
            <a:r>
              <a:rPr lang="en-US" dirty="0" smtClean="0"/>
              <a:t>nd Aspect</a:t>
            </a:r>
            <a:endParaRPr lang="en-GB" dirty="0"/>
          </a:p>
        </p:txBody>
      </p:sp>
      <p:sp>
        <p:nvSpPr>
          <p:cNvPr id="3" name="Subtitle 2"/>
          <p:cNvSpPr>
            <a:spLocks noGrp="1"/>
          </p:cNvSpPr>
          <p:nvPr>
            <p:ph type="subTitle" idx="1"/>
          </p:nvPr>
        </p:nvSpPr>
        <p:spPr>
          <a:xfrm>
            <a:off x="1371600" y="3505200"/>
            <a:ext cx="6400800" cy="2362200"/>
          </a:xfrm>
        </p:spPr>
        <p:txBody>
          <a:bodyPr>
            <a:normAutofit fontScale="92500"/>
          </a:bodyPr>
          <a:lstStyle/>
          <a:p>
            <a:r>
              <a:rPr lang="en-US" dirty="0" smtClean="0"/>
              <a:t>What can humans experience /Measure</a:t>
            </a:r>
          </a:p>
          <a:p>
            <a:r>
              <a:rPr lang="en-US" dirty="0" smtClean="0"/>
              <a:t>How do they express them in language in order to communicate</a:t>
            </a:r>
          </a:p>
          <a:p>
            <a:r>
              <a:rPr lang="en-US" dirty="0" smtClean="0"/>
              <a:t>What about the human senses?</a:t>
            </a: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17</a:t>
            </a:fld>
            <a:endParaRPr lang="en-GB" dirty="0"/>
          </a:p>
        </p:txBody>
      </p:sp>
    </p:spTree>
    <p:extLst>
      <p:ext uri="{BB962C8B-B14F-4D97-AF65-F5344CB8AC3E}">
        <p14:creationId xmlns:p14="http://schemas.microsoft.com/office/powerpoint/2010/main" val="98913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92947"/>
            <a:ext cx="8229600" cy="967661"/>
          </a:xfrm>
        </p:spPr>
        <p:txBody>
          <a:bodyPr/>
          <a:lstStyle/>
          <a:p>
            <a:r>
              <a:rPr lang="en-US" dirty="0" smtClean="0"/>
              <a:t>The role of language</a:t>
            </a:r>
            <a:endParaRPr lang="en-GB" dirty="0"/>
          </a:p>
        </p:txBody>
      </p:sp>
      <p:sp>
        <p:nvSpPr>
          <p:cNvPr id="7" name="TextBox 6"/>
          <p:cNvSpPr txBox="1"/>
          <p:nvPr/>
        </p:nvSpPr>
        <p:spPr>
          <a:xfrm>
            <a:off x="457200" y="1295400"/>
            <a:ext cx="7493000" cy="1477328"/>
          </a:xfrm>
          <a:prstGeom prst="rect">
            <a:avLst/>
          </a:prstGeom>
          <a:noFill/>
        </p:spPr>
        <p:txBody>
          <a:bodyPr wrap="square" rtlCol="0">
            <a:spAutoFit/>
          </a:bodyPr>
          <a:lstStyle/>
          <a:p>
            <a:r>
              <a:rPr lang="en-US" dirty="0" smtClean="0"/>
              <a:t>-We experience bodily effects</a:t>
            </a:r>
          </a:p>
          <a:p>
            <a:r>
              <a:rPr lang="en-US" dirty="0" smtClean="0"/>
              <a:t>-We couple them with sounds</a:t>
            </a:r>
          </a:p>
          <a:p>
            <a:r>
              <a:rPr lang="en-US" dirty="0" smtClean="0"/>
              <a:t>-We communicate this sound to </a:t>
            </a:r>
            <a:r>
              <a:rPr lang="en-US" dirty="0"/>
              <a:t>a fellow </a:t>
            </a:r>
            <a:r>
              <a:rPr lang="en-US" dirty="0" smtClean="0"/>
              <a:t>Humanoid</a:t>
            </a:r>
          </a:p>
          <a:p>
            <a:r>
              <a:rPr lang="en-US" dirty="0" smtClean="0"/>
              <a:t>-We establish a (local) language </a:t>
            </a:r>
          </a:p>
          <a:p>
            <a:endParaRPr lang="en-US" dirty="0" smtClean="0"/>
          </a:p>
        </p:txBody>
      </p:sp>
      <p:sp>
        <p:nvSpPr>
          <p:cNvPr id="8" name="TextBox 7"/>
          <p:cNvSpPr txBox="1"/>
          <p:nvPr/>
        </p:nvSpPr>
        <p:spPr>
          <a:xfrm>
            <a:off x="533400" y="2529815"/>
            <a:ext cx="8229600" cy="2031325"/>
          </a:xfrm>
          <a:prstGeom prst="rect">
            <a:avLst/>
          </a:prstGeom>
          <a:noFill/>
        </p:spPr>
        <p:txBody>
          <a:bodyPr wrap="square" rtlCol="0">
            <a:spAutoFit/>
          </a:bodyPr>
          <a:lstStyle/>
          <a:p>
            <a:r>
              <a:rPr lang="en-US" i="1" dirty="0">
                <a:solidFill>
                  <a:srgbClr val="FF0000"/>
                </a:solidFill>
              </a:rPr>
              <a:t>After a very long period </a:t>
            </a:r>
            <a:endParaRPr lang="en-GB" i="1" dirty="0">
              <a:solidFill>
                <a:srgbClr val="FF0000"/>
              </a:solidFill>
            </a:endParaRPr>
          </a:p>
          <a:p>
            <a:r>
              <a:rPr lang="en-US" dirty="0" smtClean="0"/>
              <a:t>In labour and communication the language </a:t>
            </a:r>
            <a:r>
              <a:rPr lang="en-US" dirty="0"/>
              <a:t>g</a:t>
            </a:r>
            <a:r>
              <a:rPr lang="en-US" dirty="0" smtClean="0"/>
              <a:t>et structured</a:t>
            </a:r>
          </a:p>
          <a:p>
            <a:r>
              <a:rPr lang="en-US" dirty="0" smtClean="0"/>
              <a:t>We try to communicate “globally”</a:t>
            </a:r>
          </a:p>
          <a:p>
            <a:r>
              <a:rPr lang="en-US" dirty="0" smtClean="0"/>
              <a:t>The emergence of standardization</a:t>
            </a:r>
          </a:p>
          <a:p>
            <a:r>
              <a:rPr lang="en-US" dirty="0" smtClean="0"/>
              <a:t>The emergence of signs (e.g. for long distance trade; tokens)</a:t>
            </a:r>
          </a:p>
          <a:p>
            <a:r>
              <a:rPr lang="en-US" dirty="0" smtClean="0"/>
              <a:t>The emergence of writing (</a:t>
            </a:r>
            <a:r>
              <a:rPr lang="en-US" dirty="0" smtClean="0">
                <a:solidFill>
                  <a:schemeClr val="accent6">
                    <a:lumMod val="75000"/>
                  </a:schemeClr>
                </a:solidFill>
              </a:rPr>
              <a:t>communication freed from place and time</a:t>
            </a:r>
            <a:r>
              <a:rPr lang="en-US" dirty="0" smtClean="0"/>
              <a:t>)</a:t>
            </a:r>
          </a:p>
          <a:p>
            <a:r>
              <a:rPr lang="en-US" dirty="0"/>
              <a:t>	</a:t>
            </a:r>
            <a:endParaRPr lang="en-US" dirty="0" smtClean="0">
              <a:solidFill>
                <a:schemeClr val="accent6">
                  <a:lumMod val="75000"/>
                </a:schemeClr>
              </a:solidFill>
            </a:endParaRPr>
          </a:p>
        </p:txBody>
      </p:sp>
      <p:sp>
        <p:nvSpPr>
          <p:cNvPr id="9" name="TextBox 8"/>
          <p:cNvSpPr txBox="1"/>
          <p:nvPr/>
        </p:nvSpPr>
        <p:spPr>
          <a:xfrm>
            <a:off x="660400" y="5791200"/>
            <a:ext cx="6019801" cy="1200329"/>
          </a:xfrm>
          <a:prstGeom prst="rect">
            <a:avLst/>
          </a:prstGeom>
          <a:noFill/>
        </p:spPr>
        <p:txBody>
          <a:bodyPr wrap="square" rtlCol="0">
            <a:spAutoFit/>
          </a:bodyPr>
          <a:lstStyle/>
          <a:p>
            <a:r>
              <a:rPr lang="en-US" i="1" dirty="0">
                <a:solidFill>
                  <a:srgbClr val="FF0000"/>
                </a:solidFill>
              </a:rPr>
              <a:t>Quite recently</a:t>
            </a:r>
          </a:p>
          <a:p>
            <a:endParaRPr lang="en-US" dirty="0" smtClean="0"/>
          </a:p>
          <a:p>
            <a:r>
              <a:rPr lang="en-US" dirty="0" smtClean="0"/>
              <a:t>Scientific theories, formal sign languages, </a:t>
            </a:r>
          </a:p>
          <a:p>
            <a:r>
              <a:rPr lang="en-US" b="1" dirty="0" smtClean="0"/>
              <a:t>Formal rift between  Knowledge&amp; Understanding</a:t>
            </a:r>
            <a:endParaRPr lang="en-GB" b="1" dirty="0"/>
          </a:p>
        </p:txBody>
      </p:sp>
      <p:pic>
        <p:nvPicPr>
          <p:cNvPr id="1026" name="Picture 2" descr="The Man Hit the Finger with a Hammer Stock Image - Image of industry,  improvement: 19030064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0201" y="1260608"/>
            <a:ext cx="1905000" cy="12692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4914036"/>
            <a:ext cx="5291000" cy="1477328"/>
          </a:xfrm>
          <a:prstGeom prst="rect">
            <a:avLst/>
          </a:prstGeom>
          <a:noFill/>
        </p:spPr>
        <p:txBody>
          <a:bodyPr wrap="none" rtlCol="0">
            <a:spAutoFit/>
          </a:bodyPr>
          <a:lstStyle/>
          <a:p>
            <a:r>
              <a:rPr lang="en-US" i="1" dirty="0">
                <a:solidFill>
                  <a:srgbClr val="FF0000"/>
                </a:solidFill>
              </a:rPr>
              <a:t>After a bit shorter period</a:t>
            </a:r>
          </a:p>
          <a:p>
            <a:r>
              <a:rPr lang="en-US" dirty="0"/>
              <a:t>The establishing of common models (including </a:t>
            </a:r>
            <a:r>
              <a:rPr lang="en-US" dirty="0" smtClean="0"/>
              <a:t>myths) </a:t>
            </a:r>
            <a:endParaRPr lang="en-US" dirty="0"/>
          </a:p>
          <a:p>
            <a:endParaRPr lang="en-US" i="1" dirty="0"/>
          </a:p>
          <a:p>
            <a:endParaRPr lang="en-GB" i="1" dirty="0"/>
          </a:p>
          <a:p>
            <a:endParaRPr lang="en-GB"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980768" y="2667000"/>
            <a:ext cx="1727200" cy="133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19150" y="4329668"/>
            <a:ext cx="5867400" cy="369332"/>
          </a:xfrm>
          <a:prstGeom prst="rect">
            <a:avLst/>
          </a:prstGeom>
          <a:noFill/>
        </p:spPr>
        <p:txBody>
          <a:bodyPr wrap="square" rtlCol="0">
            <a:spAutoFit/>
          </a:bodyPr>
          <a:lstStyle/>
          <a:p>
            <a:r>
              <a:rPr lang="en-US" i="1" dirty="0">
                <a:solidFill>
                  <a:schemeClr val="accent6">
                    <a:lumMod val="75000"/>
                  </a:schemeClr>
                </a:solidFill>
              </a:rPr>
              <a:t>The quick brown fox jumps over the lazy dog</a:t>
            </a:r>
            <a:r>
              <a:rPr lang="en-US" dirty="0">
                <a:solidFill>
                  <a:schemeClr val="accent6">
                    <a:lumMod val="75000"/>
                  </a:schemeClr>
                </a:solidFill>
              </a:rPr>
              <a:t>	</a:t>
            </a:r>
          </a:p>
        </p:txBody>
      </p:sp>
      <p:sp>
        <p:nvSpPr>
          <p:cNvPr id="4" name="Slide Number Placeholder 3"/>
          <p:cNvSpPr>
            <a:spLocks noGrp="1"/>
          </p:cNvSpPr>
          <p:nvPr>
            <p:ph type="sldNum" sz="quarter" idx="12"/>
          </p:nvPr>
        </p:nvSpPr>
        <p:spPr/>
        <p:txBody>
          <a:bodyPr/>
          <a:lstStyle/>
          <a:p>
            <a:fld id="{FAF7EA3D-203A-4776-A4B1-63B68EB5DD2F}" type="slidenum">
              <a:rPr lang="en-GB" smtClean="0"/>
              <a:t>18</a:t>
            </a:fld>
            <a:endParaRPr lang="en-GB"/>
          </a:p>
        </p:txBody>
      </p:sp>
    </p:spTree>
    <p:extLst>
      <p:ext uri="{BB962C8B-B14F-4D97-AF65-F5344CB8AC3E}">
        <p14:creationId xmlns:p14="http://schemas.microsoft.com/office/powerpoint/2010/main" val="36592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5532" y="2184399"/>
            <a:ext cx="8736785" cy="4936067"/>
          </a:xfrm>
          <a:prstGeom prst="rect">
            <a:avLst/>
          </a:prstGeom>
        </p:spPr>
      </p:pic>
      <p:sp>
        <p:nvSpPr>
          <p:cNvPr id="3" name="TextBox 2"/>
          <p:cNvSpPr txBox="1"/>
          <p:nvPr/>
        </p:nvSpPr>
        <p:spPr>
          <a:xfrm>
            <a:off x="4419600" y="6400800"/>
            <a:ext cx="3200400" cy="584775"/>
          </a:xfrm>
          <a:prstGeom prst="rect">
            <a:avLst/>
          </a:prstGeom>
          <a:noFill/>
        </p:spPr>
        <p:txBody>
          <a:bodyPr wrap="square" rtlCol="0">
            <a:spAutoFit/>
          </a:bodyPr>
          <a:lstStyle/>
          <a:p>
            <a:r>
              <a:rPr lang="en-US" sz="3200" dirty="0" smtClean="0"/>
              <a:t>Messy results</a:t>
            </a:r>
            <a:endParaRPr lang="en-GB" sz="3200" dirty="0"/>
          </a:p>
        </p:txBody>
      </p:sp>
      <p:sp>
        <p:nvSpPr>
          <p:cNvPr id="4" name="TextBox 3"/>
          <p:cNvSpPr txBox="1"/>
          <p:nvPr/>
        </p:nvSpPr>
        <p:spPr>
          <a:xfrm>
            <a:off x="1752600" y="457200"/>
            <a:ext cx="5943600" cy="1569660"/>
          </a:xfrm>
          <a:prstGeom prst="rect">
            <a:avLst/>
          </a:prstGeom>
          <a:noFill/>
        </p:spPr>
        <p:txBody>
          <a:bodyPr wrap="square" rtlCol="0">
            <a:spAutoFit/>
          </a:bodyPr>
          <a:lstStyle/>
          <a:p>
            <a:r>
              <a:rPr lang="en-US" sz="2400" dirty="0" smtClean="0"/>
              <a:t>Newtonian worldview </a:t>
            </a:r>
          </a:p>
          <a:p>
            <a:r>
              <a:rPr lang="en-US" sz="2400" dirty="0" smtClean="0"/>
              <a:t>Real traffic and Real collapse of a bridge 	 </a:t>
            </a:r>
          </a:p>
          <a:p>
            <a:r>
              <a:rPr lang="en-US" sz="2400" dirty="0" smtClean="0"/>
              <a:t>A real measurement of real objects before and after the disaster</a:t>
            </a:r>
            <a:endParaRPr lang="en-GB" sz="2400" dirty="0"/>
          </a:p>
        </p:txBody>
      </p:sp>
      <p:sp>
        <p:nvSpPr>
          <p:cNvPr id="5" name="Slide Number Placeholder 4"/>
          <p:cNvSpPr>
            <a:spLocks noGrp="1"/>
          </p:cNvSpPr>
          <p:nvPr>
            <p:ph type="sldNum" sz="quarter" idx="12"/>
          </p:nvPr>
        </p:nvSpPr>
        <p:spPr/>
        <p:txBody>
          <a:bodyPr/>
          <a:lstStyle/>
          <a:p>
            <a:fld id="{FAF7EA3D-203A-4776-A4B1-63B68EB5DD2F}" type="slidenum">
              <a:rPr lang="en-GB" smtClean="0"/>
              <a:t>19</a:t>
            </a:fld>
            <a:endParaRPr lang="en-GB"/>
          </a:p>
        </p:txBody>
      </p:sp>
    </p:spTree>
    <p:extLst>
      <p:ext uri="{BB962C8B-B14F-4D97-AF65-F5344CB8AC3E}">
        <p14:creationId xmlns:p14="http://schemas.microsoft.com/office/powerpoint/2010/main" val="2013376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1371600" y="457200"/>
            <a:ext cx="7772400" cy="4800600"/>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Welcome, </a:t>
            </a:r>
            <a:r>
              <a:rPr lang="en-US" sz="3200" dirty="0">
                <a:solidFill>
                  <a:schemeClr val="tx1"/>
                </a:solidFill>
                <a:latin typeface="Times New Roman" panose="02020603050405020304" pitchFamily="18" charset="0"/>
                <a:cs typeface="Times New Roman" panose="02020603050405020304" pitchFamily="18" charset="0"/>
              </a:rPr>
              <a:t>and many thanks to Alex Blum and </a:t>
            </a:r>
            <a:r>
              <a:rPr lang="en-US" sz="3200" dirty="0" err="1">
                <a:solidFill>
                  <a:schemeClr val="tx1"/>
                </a:solidFill>
                <a:latin typeface="Times New Roman" panose="02020603050405020304" pitchFamily="18" charset="0"/>
                <a:cs typeface="Times New Roman" panose="02020603050405020304" pitchFamily="18" charset="0"/>
              </a:rPr>
              <a:t>Sascha</a:t>
            </a:r>
            <a:r>
              <a:rPr lang="en-US" sz="3200" dirty="0">
                <a:solidFill>
                  <a:schemeClr val="tx1"/>
                </a:solidFill>
                <a:latin typeface="Times New Roman" panose="02020603050405020304" pitchFamily="18" charset="0"/>
                <a:cs typeface="Times New Roman" panose="02020603050405020304" pitchFamily="18" charset="0"/>
              </a:rPr>
              <a:t> Freyberg for the invitation to speak here</a:t>
            </a:r>
            <a:r>
              <a:rPr lang="en-US" sz="3200" dirty="0" smtClean="0">
                <a:solidFill>
                  <a:schemeClr val="tx1"/>
                </a:solidFill>
                <a:latin typeface="Times New Roman" panose="02020603050405020304" pitchFamily="18" charset="0"/>
                <a:cs typeface="Times New Roman" panose="02020603050405020304" pitchFamily="18" charset="0"/>
              </a:rPr>
              <a:t>.</a:t>
            </a:r>
          </a:p>
          <a:p>
            <a:r>
              <a:rPr lang="en-US" sz="3200" dirty="0" smtClean="0">
                <a:solidFill>
                  <a:schemeClr val="tx1"/>
                </a:solidFill>
                <a:latin typeface="Times New Roman" panose="02020603050405020304" pitchFamily="18" charset="0"/>
                <a:cs typeface="Times New Roman" panose="02020603050405020304" pitchFamily="18" charset="0"/>
              </a:rPr>
              <a:t>I’m </a:t>
            </a:r>
            <a:r>
              <a:rPr lang="en-US" sz="3200" dirty="0">
                <a:solidFill>
                  <a:schemeClr val="tx1"/>
                </a:solidFill>
                <a:latin typeface="Times New Roman" panose="02020603050405020304" pitchFamily="18" charset="0"/>
                <a:cs typeface="Times New Roman" panose="02020603050405020304" pitchFamily="18" charset="0"/>
              </a:rPr>
              <a:t>not a theoretical physicist, nor a mathematician, nor a philosopher. </a:t>
            </a:r>
          </a:p>
          <a:p>
            <a:r>
              <a:rPr lang="en-US" sz="3200" dirty="0" smtClean="0">
                <a:solidFill>
                  <a:schemeClr val="tx1"/>
                </a:solidFill>
                <a:latin typeface="Times New Roman" panose="02020603050405020304" pitchFamily="18" charset="0"/>
                <a:cs typeface="Times New Roman" panose="02020603050405020304" pitchFamily="18" charset="0"/>
              </a:rPr>
              <a:t>If </a:t>
            </a:r>
            <a:r>
              <a:rPr lang="en-US" sz="3200" dirty="0">
                <a:solidFill>
                  <a:schemeClr val="tx1"/>
                </a:solidFill>
                <a:latin typeface="Times New Roman" panose="02020603050405020304" pitchFamily="18" charset="0"/>
                <a:cs typeface="Times New Roman" panose="02020603050405020304" pitchFamily="18" charset="0"/>
              </a:rPr>
              <a:t>the following is Marxism, maybe Karl Marx would again </a:t>
            </a:r>
            <a:r>
              <a:rPr lang="en-US" sz="3200" dirty="0" smtClean="0">
                <a:solidFill>
                  <a:schemeClr val="tx1"/>
                </a:solidFill>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T</a:t>
            </a:r>
            <a:r>
              <a:rPr lang="en-US" sz="3200" i="1" dirty="0" smtClean="0">
                <a:solidFill>
                  <a:schemeClr val="tx1"/>
                </a:solidFill>
                <a:latin typeface="Times New Roman" panose="02020603050405020304" pitchFamily="18" charset="0"/>
                <a:cs typeface="Times New Roman" panose="02020603050405020304" pitchFamily="18" charset="0"/>
              </a:rPr>
              <a:t>hen </a:t>
            </a:r>
            <a:r>
              <a:rPr lang="en-US" sz="3200" i="1" dirty="0">
                <a:solidFill>
                  <a:schemeClr val="tx1"/>
                </a:solidFill>
                <a:latin typeface="Times New Roman" panose="02020603050405020304" pitchFamily="18" charset="0"/>
                <a:cs typeface="Times New Roman" panose="02020603050405020304" pitchFamily="18" charset="0"/>
              </a:rPr>
              <a:t>I’m not a Marxist</a:t>
            </a:r>
            <a:r>
              <a:rPr lang="en-US" sz="3200" dirty="0">
                <a:solidFill>
                  <a:schemeClr val="tx1"/>
                </a:solidFill>
                <a:latin typeface="Times New Roman" panose="02020603050405020304" pitchFamily="18" charset="0"/>
                <a:cs typeface="Times New Roman" panose="02020603050405020304" pitchFamily="18" charset="0"/>
              </a:rPr>
              <a:t>. </a:t>
            </a:r>
          </a:p>
          <a:p>
            <a:endParaRPr lang="en-GB" sz="3200" dirty="0">
              <a:solidFill>
                <a:schemeClr val="tx1"/>
              </a:solidFill>
            </a:endParaRPr>
          </a:p>
        </p:txBody>
      </p:sp>
      <p:sp>
        <p:nvSpPr>
          <p:cNvPr id="2" name="Slide Number Placeholder 1"/>
          <p:cNvSpPr>
            <a:spLocks noGrp="1"/>
          </p:cNvSpPr>
          <p:nvPr>
            <p:ph type="sldNum" sz="quarter" idx="12"/>
          </p:nvPr>
        </p:nvSpPr>
        <p:spPr/>
        <p:txBody>
          <a:bodyPr/>
          <a:lstStyle/>
          <a:p>
            <a:fld id="{FAF7EA3D-203A-4776-A4B1-63B68EB5DD2F}" type="slidenum">
              <a:rPr lang="en-GB" smtClean="0"/>
              <a:t>2</a:t>
            </a:fld>
            <a:endParaRPr lang="en-GB"/>
          </a:p>
        </p:txBody>
      </p:sp>
    </p:spTree>
    <p:extLst>
      <p:ext uri="{BB962C8B-B14F-4D97-AF65-F5344CB8AC3E}">
        <p14:creationId xmlns:p14="http://schemas.microsoft.com/office/powerpoint/2010/main" val="150595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961" y="2319867"/>
            <a:ext cx="9144000" cy="4444108"/>
          </a:xfrm>
          <a:prstGeom prst="rect">
            <a:avLst/>
          </a:prstGeom>
        </p:spPr>
      </p:pic>
      <p:sp>
        <p:nvSpPr>
          <p:cNvPr id="2" name="Slide Number Placeholder 1"/>
          <p:cNvSpPr>
            <a:spLocks noGrp="1"/>
          </p:cNvSpPr>
          <p:nvPr>
            <p:ph type="sldNum" sz="quarter" idx="12"/>
          </p:nvPr>
        </p:nvSpPr>
        <p:spPr/>
        <p:txBody>
          <a:bodyPr/>
          <a:lstStyle/>
          <a:p>
            <a:fld id="{FAF7EA3D-203A-4776-A4B1-63B68EB5DD2F}" type="slidenum">
              <a:rPr lang="en-GB" smtClean="0"/>
              <a:t>20</a:t>
            </a:fld>
            <a:endParaRPr lang="en-GB"/>
          </a:p>
        </p:txBody>
      </p:sp>
      <p:sp>
        <p:nvSpPr>
          <p:cNvPr id="6" name="TextBox 5"/>
          <p:cNvSpPr txBox="1"/>
          <p:nvPr/>
        </p:nvSpPr>
        <p:spPr>
          <a:xfrm>
            <a:off x="838200" y="533400"/>
            <a:ext cx="6970498" cy="1384995"/>
          </a:xfrm>
          <a:prstGeom prst="rect">
            <a:avLst/>
          </a:prstGeom>
          <a:noFill/>
        </p:spPr>
        <p:txBody>
          <a:bodyPr wrap="none" rtlCol="0">
            <a:spAutoFit/>
          </a:bodyPr>
          <a:lstStyle/>
          <a:p>
            <a:r>
              <a:rPr lang="en-US" sz="2800" dirty="0" smtClean="0"/>
              <a:t>In QM, the theory lives in Hilbert space</a:t>
            </a:r>
          </a:p>
          <a:p>
            <a:r>
              <a:rPr lang="en-US" sz="2800" dirty="0" smtClean="0"/>
              <a:t>The collapse of the bridge IS the measurement</a:t>
            </a:r>
          </a:p>
          <a:p>
            <a:r>
              <a:rPr lang="en-US" sz="2800" dirty="0" smtClean="0"/>
              <a:t>We measure the probable outcome</a:t>
            </a:r>
            <a:endParaRPr lang="en-GB" dirty="0"/>
          </a:p>
        </p:txBody>
      </p:sp>
      <p:sp>
        <p:nvSpPr>
          <p:cNvPr id="11" name="Tekstvak 10"/>
          <p:cNvSpPr txBox="1"/>
          <p:nvPr/>
        </p:nvSpPr>
        <p:spPr>
          <a:xfrm>
            <a:off x="6324600" y="5387047"/>
            <a:ext cx="3124200" cy="923330"/>
          </a:xfrm>
          <a:prstGeom prst="rect">
            <a:avLst/>
          </a:prstGeom>
          <a:noFill/>
        </p:spPr>
        <p:txBody>
          <a:bodyPr wrap="square" rtlCol="0">
            <a:spAutoFit/>
          </a:bodyPr>
          <a:lstStyle/>
          <a:p>
            <a:r>
              <a:rPr lang="nl-NL" sz="4400" b="1" dirty="0" smtClean="0"/>
              <a:t>|&lt;</a:t>
            </a:r>
            <a:r>
              <a:rPr lang="el-GR" sz="4400" b="1" dirty="0" smtClean="0"/>
              <a:t>Ψ</a:t>
            </a:r>
            <a:r>
              <a:rPr lang="nl-NL" sz="4400" b="1" dirty="0" smtClean="0"/>
              <a:t> </a:t>
            </a:r>
            <a:r>
              <a:rPr lang="el-GR" sz="4400" b="1" dirty="0" smtClean="0"/>
              <a:t>|</a:t>
            </a:r>
            <a:r>
              <a:rPr lang="nl-NL" sz="4400" b="1" dirty="0" smtClean="0"/>
              <a:t> </a:t>
            </a:r>
            <a:r>
              <a:rPr lang="el-GR" sz="4400" b="1" dirty="0" smtClean="0"/>
              <a:t>Φ&gt;|</a:t>
            </a:r>
            <a:r>
              <a:rPr lang="en-GB" sz="5400" b="1" baseline="30000" dirty="0" smtClean="0"/>
              <a:t>2</a:t>
            </a:r>
            <a:endParaRPr lang="nl-NL" sz="4400" dirty="0"/>
          </a:p>
        </p:txBody>
      </p:sp>
    </p:spTree>
    <p:extLst>
      <p:ext uri="{BB962C8B-B14F-4D97-AF65-F5344CB8AC3E}">
        <p14:creationId xmlns:p14="http://schemas.microsoft.com/office/powerpoint/2010/main" val="2625914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–Human- Sensory Stock	</a:t>
            </a:r>
            <a:endParaRPr lang="en-GB" dirty="0"/>
          </a:p>
        </p:txBody>
      </p:sp>
      <p:sp>
        <p:nvSpPr>
          <p:cNvPr id="4" name="Content Placeholder 3"/>
          <p:cNvSpPr>
            <a:spLocks noGrp="1"/>
          </p:cNvSpPr>
          <p:nvPr>
            <p:ph sz="half" idx="1"/>
          </p:nvPr>
        </p:nvSpPr>
        <p:spPr/>
        <p:txBody>
          <a:bodyPr>
            <a:normAutofit/>
          </a:bodyPr>
          <a:lstStyle/>
          <a:p>
            <a:r>
              <a:rPr lang="en-US" dirty="0" smtClean="0"/>
              <a:t>Old Five+</a:t>
            </a:r>
          </a:p>
          <a:p>
            <a:pPr lvl="1"/>
            <a:r>
              <a:rPr lang="en-US" dirty="0"/>
              <a:t>Vision 	</a:t>
            </a:r>
            <a:endParaRPr lang="en-US" dirty="0" smtClean="0"/>
          </a:p>
          <a:p>
            <a:pPr lvl="1"/>
            <a:r>
              <a:rPr lang="en-US" dirty="0" smtClean="0"/>
              <a:t>Hearing</a:t>
            </a:r>
          </a:p>
          <a:p>
            <a:pPr lvl="1"/>
            <a:r>
              <a:rPr lang="en-US" dirty="0" smtClean="0"/>
              <a:t>Touch</a:t>
            </a:r>
          </a:p>
          <a:p>
            <a:pPr lvl="2"/>
            <a:r>
              <a:rPr lang="en-US" i="1" dirty="0"/>
              <a:t>Opposable Thumb</a:t>
            </a:r>
            <a:endParaRPr lang="en-GB" i="1" dirty="0"/>
          </a:p>
          <a:p>
            <a:pPr lvl="1"/>
            <a:r>
              <a:rPr lang="en-US" dirty="0" smtClean="0"/>
              <a:t>Taste </a:t>
            </a:r>
          </a:p>
          <a:p>
            <a:pPr lvl="1"/>
            <a:r>
              <a:rPr lang="en-US" dirty="0" smtClean="0"/>
              <a:t>Smell</a:t>
            </a:r>
          </a:p>
          <a:p>
            <a:pPr lvl="1"/>
            <a:r>
              <a:rPr lang="en-US" i="1" dirty="0" smtClean="0"/>
              <a:t>New: Vestibular (body position, tilt)</a:t>
            </a:r>
          </a:p>
        </p:txBody>
      </p:sp>
      <p:pic>
        <p:nvPicPr>
          <p:cNvPr id="6" name="Content Placeholder 5"/>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495800" y="1300481"/>
            <a:ext cx="3256215" cy="4270586"/>
          </a:xfrm>
        </p:spPr>
      </p:pic>
      <p:sp>
        <p:nvSpPr>
          <p:cNvPr id="3" name="Slide Number Placeholder 2"/>
          <p:cNvSpPr>
            <a:spLocks noGrp="1"/>
          </p:cNvSpPr>
          <p:nvPr>
            <p:ph type="sldNum" sz="quarter" idx="12"/>
          </p:nvPr>
        </p:nvSpPr>
        <p:spPr/>
        <p:txBody>
          <a:bodyPr/>
          <a:lstStyle/>
          <a:p>
            <a:fld id="{FAF7EA3D-203A-4776-A4B1-63B68EB5DD2F}" type="slidenum">
              <a:rPr lang="en-GB" smtClean="0"/>
              <a:t>21</a:t>
            </a:fld>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75204" y="5562600"/>
            <a:ext cx="621076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additive="base">
                                        <p:cTn id="9" dur="500" fill="hold"/>
                                        <p:tgtEl>
                                          <p:spTgt spid="1026"/>
                                        </p:tgtEl>
                                        <p:attrNameLst>
                                          <p:attrName>ppt_x</p:attrName>
                                        </p:attrNameLst>
                                      </p:cBhvr>
                                      <p:tavLst>
                                        <p:tav tm="0">
                                          <p:val>
                                            <p:strVal val="#ppt_x"/>
                                          </p:val>
                                        </p:tav>
                                        <p:tav tm="100000">
                                          <p:val>
                                            <p:strVal val="#ppt_x"/>
                                          </p:val>
                                        </p:tav>
                                      </p:tavLst>
                                    </p:anim>
                                    <p:anim calcmode="lin" valueType="num">
                                      <p:cBhvr additive="base">
                                        <p:cTn id="1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Sensory </a:t>
            </a:r>
            <a:r>
              <a:rPr lang="en-US" dirty="0" smtClean="0"/>
              <a:t>Stock plus</a:t>
            </a:r>
            <a:endParaRPr lang="en-GB" dirty="0"/>
          </a:p>
        </p:txBody>
      </p:sp>
      <p:sp>
        <p:nvSpPr>
          <p:cNvPr id="3" name="Content Placeholder 2"/>
          <p:cNvSpPr>
            <a:spLocks noGrp="1"/>
          </p:cNvSpPr>
          <p:nvPr>
            <p:ph sz="half" idx="1"/>
          </p:nvPr>
        </p:nvSpPr>
        <p:spPr/>
        <p:txBody>
          <a:bodyPr>
            <a:normAutofit lnSpcReduction="10000"/>
          </a:bodyPr>
          <a:lstStyle/>
          <a:p>
            <a:r>
              <a:rPr lang="en-US" dirty="0" smtClean="0"/>
              <a:t>To take into account e.g.</a:t>
            </a:r>
          </a:p>
          <a:p>
            <a:pPr>
              <a:buFontTx/>
              <a:buChar char="-"/>
            </a:pPr>
            <a:r>
              <a:rPr lang="en-GB" dirty="0" err="1" smtClean="0"/>
              <a:t>Magnetoception</a:t>
            </a:r>
            <a:endParaRPr lang="en-GB" dirty="0" smtClean="0"/>
          </a:p>
          <a:p>
            <a:pPr>
              <a:buFontTx/>
              <a:buChar char="-"/>
            </a:pPr>
            <a:r>
              <a:rPr lang="en-GB" dirty="0" smtClean="0"/>
              <a:t>Echolocation</a:t>
            </a:r>
          </a:p>
          <a:p>
            <a:pPr>
              <a:buFontTx/>
              <a:buChar char="-"/>
            </a:pPr>
            <a:r>
              <a:rPr lang="en-GB" dirty="0" smtClean="0"/>
              <a:t>Electroreception</a:t>
            </a:r>
          </a:p>
          <a:p>
            <a:pPr>
              <a:buFontTx/>
              <a:buChar char="-"/>
            </a:pPr>
            <a:r>
              <a:rPr lang="en-GB" dirty="0" err="1" smtClean="0"/>
              <a:t>Hygroreception</a:t>
            </a:r>
            <a:endParaRPr lang="en-GB" dirty="0" smtClean="0"/>
          </a:p>
          <a:p>
            <a:pPr>
              <a:buFontTx/>
              <a:buChar char="-"/>
            </a:pPr>
            <a:r>
              <a:rPr lang="en-GB" dirty="0"/>
              <a:t>Infrared </a:t>
            </a:r>
            <a:r>
              <a:rPr lang="en-GB" dirty="0" smtClean="0"/>
              <a:t>sensing</a:t>
            </a:r>
          </a:p>
          <a:p>
            <a:pPr>
              <a:buFontTx/>
              <a:buChar char="-"/>
            </a:pPr>
            <a:r>
              <a:rPr lang="en-US" b="1" dirty="0" smtClean="0"/>
              <a:t>Others</a:t>
            </a:r>
            <a:endParaRPr lang="en-GB" b="1" dirty="0" smtClean="0"/>
          </a:p>
          <a:p>
            <a:pPr>
              <a:buFontTx/>
              <a:buChar char="-"/>
            </a:pPr>
            <a:r>
              <a:rPr lang="en-US" dirty="0" smtClean="0"/>
              <a:t>Sense for time</a:t>
            </a:r>
          </a:p>
          <a:p>
            <a:pPr>
              <a:buFontTx/>
              <a:buChar char="-"/>
            </a:pPr>
            <a:r>
              <a:rPr lang="en-US" dirty="0" smtClean="0"/>
              <a:t>Intuition </a:t>
            </a:r>
          </a:p>
          <a:p>
            <a:pPr>
              <a:buFontTx/>
              <a:buChar char="-"/>
            </a:pPr>
            <a:r>
              <a:rPr lang="en-US" dirty="0" smtClean="0"/>
              <a:t>clairvoyance????</a:t>
            </a:r>
            <a:endParaRPr lang="en-GB"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105400" y="1706880"/>
            <a:ext cx="3115326" cy="40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2" y="6177280"/>
            <a:ext cx="1865639" cy="369332"/>
          </a:xfrm>
          <a:prstGeom prst="rect">
            <a:avLst/>
          </a:prstGeom>
          <a:noFill/>
        </p:spPr>
        <p:txBody>
          <a:bodyPr wrap="none" rtlCol="0">
            <a:spAutoFit/>
          </a:bodyPr>
          <a:lstStyle/>
          <a:p>
            <a:r>
              <a:rPr lang="en-US" dirty="0" smtClean="0"/>
              <a:t>Young Ernst Mach</a:t>
            </a: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22</a:t>
            </a:fld>
            <a:endParaRPr lang="en-GB"/>
          </a:p>
        </p:txBody>
      </p:sp>
    </p:spTree>
    <p:extLst>
      <p:ext uri="{BB962C8B-B14F-4D97-AF65-F5344CB8AC3E}">
        <p14:creationId xmlns:p14="http://schemas.microsoft.com/office/powerpoint/2010/main" val="2531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“looking” in- or outside?</a:t>
            </a:r>
            <a:endParaRPr lang="en-GB" dirty="0"/>
          </a:p>
        </p:txBody>
      </p:sp>
      <p:sp>
        <p:nvSpPr>
          <p:cNvPr id="7" name="Content Placeholder 6"/>
          <p:cNvSpPr>
            <a:spLocks noGrp="1"/>
          </p:cNvSpPr>
          <p:nvPr>
            <p:ph sz="half" idx="1"/>
          </p:nvPr>
        </p:nvSpPr>
        <p:spPr>
          <a:xfrm>
            <a:off x="457200" y="5334000"/>
            <a:ext cx="5181600" cy="1522511"/>
          </a:xfrm>
        </p:spPr>
        <p:txBody>
          <a:bodyPr>
            <a:normAutofit/>
          </a:bodyPr>
          <a:lstStyle/>
          <a:p>
            <a:pPr marL="0" indent="0">
              <a:buNone/>
            </a:pPr>
            <a:r>
              <a:rPr lang="en-GB" sz="2000" dirty="0" smtClean="0"/>
              <a:t>Presently, we </a:t>
            </a:r>
            <a:r>
              <a:rPr lang="en-GB" sz="2000" dirty="0"/>
              <a:t>don’t </a:t>
            </a:r>
            <a:r>
              <a:rPr lang="en-GB" sz="2000" dirty="0" smtClean="0"/>
              <a:t>have a </a:t>
            </a:r>
            <a:r>
              <a:rPr lang="en-GB" sz="2000" dirty="0"/>
              <a:t>measure for this inside-out measurement as we have for </a:t>
            </a:r>
            <a:r>
              <a:rPr lang="en-GB" sz="2000" dirty="0" smtClean="0"/>
              <a:t>outside-in </a:t>
            </a:r>
            <a:r>
              <a:rPr lang="en-GB" sz="2000" dirty="0"/>
              <a:t>experience such as the colour of your </a:t>
            </a:r>
            <a:r>
              <a:rPr lang="en-GB" sz="2000" dirty="0" smtClean="0"/>
              <a:t>hair or </a:t>
            </a:r>
            <a:r>
              <a:rPr lang="en-GB" sz="2000" dirty="0"/>
              <a:t>your shoe size</a:t>
            </a:r>
            <a:r>
              <a:rPr lang="en-GB" sz="2200" dirty="0" smtClean="0"/>
              <a:t>.</a:t>
            </a:r>
          </a:p>
          <a:p>
            <a:endParaRPr lang="en-GB" dirty="0"/>
          </a:p>
          <a:p>
            <a:pPr marL="0" indent="0">
              <a:buNone/>
            </a:pPr>
            <a:endParaRPr lang="en-GB" dirty="0"/>
          </a:p>
          <a:p>
            <a:endParaRPr lang="en-GB"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7010400" y="4532355"/>
            <a:ext cx="1616368" cy="20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549579" y="3200400"/>
            <a:ext cx="3448355" cy="1477328"/>
          </a:xfrm>
          <a:prstGeom prst="rect">
            <a:avLst/>
          </a:prstGeom>
          <a:noFill/>
        </p:spPr>
        <p:txBody>
          <a:bodyPr wrap="square" rtlCol="0">
            <a:spAutoFit/>
          </a:bodyPr>
          <a:lstStyle/>
          <a:p>
            <a:r>
              <a:rPr lang="en-GB" i="1" dirty="0" smtClean="0">
                <a:solidFill>
                  <a:schemeClr val="tx2">
                    <a:lumMod val="75000"/>
                  </a:schemeClr>
                </a:solidFill>
              </a:rPr>
              <a:t>“What </a:t>
            </a:r>
            <a:r>
              <a:rPr lang="en-GB" i="1" dirty="0">
                <a:solidFill>
                  <a:schemeClr val="tx2">
                    <a:lumMod val="75000"/>
                  </a:schemeClr>
                </a:solidFill>
              </a:rPr>
              <a:t>mirror will show </a:t>
            </a:r>
            <a:r>
              <a:rPr lang="en-GB" i="1" dirty="0" smtClean="0">
                <a:solidFill>
                  <a:schemeClr val="tx2">
                    <a:lumMod val="75000"/>
                  </a:schemeClr>
                </a:solidFill>
              </a:rPr>
              <a:t>him </a:t>
            </a:r>
            <a:r>
              <a:rPr lang="en-GB" i="1" dirty="0">
                <a:solidFill>
                  <a:schemeClr val="tx2">
                    <a:lumMod val="75000"/>
                  </a:schemeClr>
                </a:solidFill>
              </a:rPr>
              <a:t>the </a:t>
            </a:r>
            <a:endParaRPr lang="en-GB" i="1" dirty="0" smtClean="0">
              <a:solidFill>
                <a:schemeClr val="tx2">
                  <a:lumMod val="75000"/>
                </a:schemeClr>
              </a:solidFill>
            </a:endParaRPr>
          </a:p>
          <a:p>
            <a:r>
              <a:rPr lang="en-GB" i="1" dirty="0" smtClean="0">
                <a:solidFill>
                  <a:schemeClr val="tx2">
                    <a:lumMod val="75000"/>
                  </a:schemeClr>
                </a:solidFill>
              </a:rPr>
              <a:t>reverse </a:t>
            </a:r>
            <a:r>
              <a:rPr lang="en-GB" i="1" dirty="0">
                <a:solidFill>
                  <a:schemeClr val="tx2">
                    <a:lumMod val="75000"/>
                  </a:schemeClr>
                </a:solidFill>
              </a:rPr>
              <a:t>side of his eye, and in what </a:t>
            </a:r>
            <a:endParaRPr lang="en-GB" i="1" dirty="0" smtClean="0">
              <a:solidFill>
                <a:schemeClr val="tx2">
                  <a:lumMod val="75000"/>
                </a:schemeClr>
              </a:solidFill>
            </a:endParaRPr>
          </a:p>
          <a:p>
            <a:r>
              <a:rPr lang="en-GB" i="1" dirty="0" smtClean="0">
                <a:solidFill>
                  <a:schemeClr val="tx2">
                    <a:lumMod val="75000"/>
                  </a:schemeClr>
                </a:solidFill>
              </a:rPr>
              <a:t>device </a:t>
            </a:r>
            <a:r>
              <a:rPr lang="en-GB" i="1" dirty="0">
                <a:solidFill>
                  <a:schemeClr val="tx2">
                    <a:lumMod val="75000"/>
                  </a:schemeClr>
                </a:solidFill>
              </a:rPr>
              <a:t>will his own act of vision </a:t>
            </a:r>
            <a:endParaRPr lang="en-GB" i="1" dirty="0" smtClean="0">
              <a:solidFill>
                <a:schemeClr val="tx2">
                  <a:lumMod val="75000"/>
                </a:schemeClr>
              </a:solidFill>
            </a:endParaRPr>
          </a:p>
          <a:p>
            <a:r>
              <a:rPr lang="en-GB" i="1" dirty="0" smtClean="0">
                <a:solidFill>
                  <a:schemeClr val="tx2">
                    <a:lumMod val="75000"/>
                  </a:schemeClr>
                </a:solidFill>
              </a:rPr>
              <a:t>be </a:t>
            </a:r>
            <a:r>
              <a:rPr lang="en-GB" i="1" dirty="0">
                <a:solidFill>
                  <a:schemeClr val="tx2">
                    <a:lumMod val="75000"/>
                  </a:schemeClr>
                </a:solidFill>
              </a:rPr>
              <a:t>recorded</a:t>
            </a:r>
            <a:r>
              <a:rPr lang="en-GB" i="1" dirty="0" smtClean="0">
                <a:solidFill>
                  <a:schemeClr val="tx2">
                    <a:lumMod val="75000"/>
                  </a:schemeClr>
                </a:solidFill>
              </a:rPr>
              <a:t>?”</a:t>
            </a:r>
            <a:r>
              <a:rPr lang="en-GB" sz="1400" i="1" dirty="0" smtClean="0">
                <a:solidFill>
                  <a:schemeClr val="tx2">
                    <a:lumMod val="75000"/>
                  </a:schemeClr>
                </a:solidFill>
              </a:rPr>
              <a:t> </a:t>
            </a:r>
            <a:r>
              <a:rPr lang="en-GB" sz="1400" dirty="0" smtClean="0">
                <a:solidFill>
                  <a:schemeClr val="tx2">
                    <a:lumMod val="75000"/>
                  </a:schemeClr>
                </a:solidFill>
              </a:rPr>
              <a:t>(</a:t>
            </a:r>
            <a:r>
              <a:rPr lang="en-GB" sz="1400" dirty="0" err="1" smtClean="0">
                <a:solidFill>
                  <a:schemeClr val="tx2">
                    <a:lumMod val="75000"/>
                  </a:schemeClr>
                </a:solidFill>
              </a:rPr>
              <a:t>Castoriadis</a:t>
            </a:r>
            <a:r>
              <a:rPr lang="en-GB" sz="1400" dirty="0" smtClean="0">
                <a:solidFill>
                  <a:schemeClr val="tx2">
                    <a:lumMod val="75000"/>
                  </a:schemeClr>
                </a:solidFill>
              </a:rPr>
              <a:t>)</a:t>
            </a:r>
            <a:endParaRPr lang="en-GB" sz="1400" dirty="0">
              <a:solidFill>
                <a:schemeClr val="tx2">
                  <a:lumMod val="75000"/>
                </a:schemeClr>
              </a:solidFill>
            </a:endParaRPr>
          </a:p>
          <a:p>
            <a:endParaRPr lang="en-GB" dirty="0"/>
          </a:p>
        </p:txBody>
      </p:sp>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8134" b="16454"/>
          <a:stretch/>
        </p:blipFill>
        <p:spPr bwMode="auto">
          <a:xfrm>
            <a:off x="6094510" y="1371597"/>
            <a:ext cx="2747865" cy="167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094510" y="6548734"/>
            <a:ext cx="2903424" cy="307777"/>
          </a:xfrm>
          <a:prstGeom prst="rect">
            <a:avLst/>
          </a:prstGeom>
          <a:noFill/>
        </p:spPr>
        <p:txBody>
          <a:bodyPr wrap="none" rtlCol="0">
            <a:spAutoFit/>
          </a:bodyPr>
          <a:lstStyle/>
          <a:p>
            <a:r>
              <a:rPr lang="en-GB" sz="1400" dirty="0"/>
              <a:t>René François </a:t>
            </a:r>
            <a:r>
              <a:rPr lang="en-GB" sz="1400" dirty="0" err="1"/>
              <a:t>Ghislain</a:t>
            </a:r>
            <a:r>
              <a:rPr lang="en-GB" sz="1400" dirty="0"/>
              <a:t> </a:t>
            </a:r>
            <a:r>
              <a:rPr lang="en-GB" sz="1400" dirty="0" smtClean="0"/>
              <a:t>Magritte 1931</a:t>
            </a:r>
            <a:endParaRPr lang="en-GB" sz="1400" dirty="0"/>
          </a:p>
        </p:txBody>
      </p:sp>
      <p:sp>
        <p:nvSpPr>
          <p:cNvPr id="2" name="Slide Number Placeholder 1"/>
          <p:cNvSpPr>
            <a:spLocks noGrp="1"/>
          </p:cNvSpPr>
          <p:nvPr>
            <p:ph type="sldNum" sz="quarter" idx="12"/>
          </p:nvPr>
        </p:nvSpPr>
        <p:spPr/>
        <p:txBody>
          <a:bodyPr/>
          <a:lstStyle/>
          <a:p>
            <a:fld id="{FAF7EA3D-203A-4776-A4B1-63B68EB5DD2F}" type="slidenum">
              <a:rPr lang="en-GB" smtClean="0"/>
              <a:t>23</a:t>
            </a:fld>
            <a:endParaRPr lang="en-GB"/>
          </a:p>
        </p:txBody>
      </p:sp>
      <p:sp>
        <p:nvSpPr>
          <p:cNvPr id="3" name="TextBox 2"/>
          <p:cNvSpPr txBox="1"/>
          <p:nvPr/>
        </p:nvSpPr>
        <p:spPr>
          <a:xfrm>
            <a:off x="457201" y="1600200"/>
            <a:ext cx="4495800" cy="1908215"/>
          </a:xfrm>
          <a:prstGeom prst="rect">
            <a:avLst/>
          </a:prstGeom>
          <a:noFill/>
        </p:spPr>
        <p:txBody>
          <a:bodyPr wrap="square" rtlCol="0">
            <a:spAutoFit/>
          </a:bodyPr>
          <a:lstStyle/>
          <a:p>
            <a:r>
              <a:rPr lang="en-GB" sz="2000" dirty="0">
                <a:solidFill>
                  <a:srgbClr val="C00000"/>
                </a:solidFill>
              </a:rPr>
              <a:t>A problem with the positivist approach to the senses is that here ‘the self’ is seen as an object outside the brain</a:t>
            </a:r>
            <a:r>
              <a:rPr lang="en-GB" sz="2000" dirty="0" smtClean="0">
                <a:solidFill>
                  <a:srgbClr val="C00000"/>
                </a:solidFill>
              </a:rPr>
              <a:t>, to </a:t>
            </a:r>
            <a:r>
              <a:rPr lang="en-GB" sz="2000" dirty="0">
                <a:solidFill>
                  <a:srgbClr val="C00000"/>
                </a:solidFill>
              </a:rPr>
              <a:t>be inspected. Our tools are then touch, vision, etc.</a:t>
            </a:r>
          </a:p>
          <a:p>
            <a:endParaRPr lang="en-GB" dirty="0"/>
          </a:p>
        </p:txBody>
      </p:sp>
      <p:sp>
        <p:nvSpPr>
          <p:cNvPr id="4" name="TextBox 3"/>
          <p:cNvSpPr txBox="1"/>
          <p:nvPr/>
        </p:nvSpPr>
        <p:spPr>
          <a:xfrm>
            <a:off x="457201" y="3352800"/>
            <a:ext cx="4571999" cy="1908215"/>
          </a:xfrm>
          <a:prstGeom prst="rect">
            <a:avLst/>
          </a:prstGeom>
          <a:noFill/>
        </p:spPr>
        <p:txBody>
          <a:bodyPr wrap="square" rtlCol="0">
            <a:spAutoFit/>
          </a:bodyPr>
          <a:lstStyle/>
          <a:p>
            <a:r>
              <a:rPr lang="en-GB" sz="2000" dirty="0"/>
              <a:t>But we experience the self most of the time, not while shaving but if we experience pain, emotions and feel the tension of our skin (our own shrink foil) from within</a:t>
            </a:r>
            <a:r>
              <a:rPr lang="en-GB" dirty="0"/>
              <a:t>.</a:t>
            </a:r>
          </a:p>
          <a:p>
            <a:endParaRPr lang="en-GB" dirty="0"/>
          </a:p>
        </p:txBody>
      </p:sp>
    </p:spTree>
    <p:extLst>
      <p:ext uri="{BB962C8B-B14F-4D97-AF65-F5344CB8AC3E}">
        <p14:creationId xmlns:p14="http://schemas.microsoft.com/office/powerpoint/2010/main" val="37658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define objects </a:t>
            </a:r>
            <a:endParaRPr lang="en-GB" dirty="0"/>
          </a:p>
        </p:txBody>
      </p:sp>
      <p:sp>
        <p:nvSpPr>
          <p:cNvPr id="3" name="Content Placeholder 2"/>
          <p:cNvSpPr>
            <a:spLocks noGrp="1"/>
          </p:cNvSpPr>
          <p:nvPr>
            <p:ph sz="half" idx="1"/>
          </p:nvPr>
        </p:nvSpPr>
        <p:spPr/>
        <p:txBody>
          <a:bodyPr/>
          <a:lstStyle/>
          <a:p>
            <a:pPr marL="0" indent="0">
              <a:buNone/>
            </a:pPr>
            <a:r>
              <a:rPr lang="en-US" dirty="0" smtClean="0"/>
              <a:t>Definition</a:t>
            </a:r>
          </a:p>
          <a:p>
            <a:r>
              <a:rPr lang="en-US" dirty="0" smtClean="0"/>
              <a:t>As </a:t>
            </a:r>
            <a:r>
              <a:rPr lang="en-US" dirty="0" smtClean="0"/>
              <a:t>stable entities</a:t>
            </a:r>
          </a:p>
          <a:p>
            <a:r>
              <a:rPr lang="en-US" dirty="0" smtClean="0"/>
              <a:t>Invariance</a:t>
            </a:r>
          </a:p>
          <a:p>
            <a:r>
              <a:rPr lang="en-US" dirty="0" smtClean="0"/>
              <a:t>Intrinsic measure </a:t>
            </a:r>
            <a:endParaRPr lang="en-GB" dirty="0"/>
          </a:p>
        </p:txBody>
      </p:sp>
      <p:sp>
        <p:nvSpPr>
          <p:cNvPr id="4" name="Content Placeholder 3"/>
          <p:cNvSpPr>
            <a:spLocks noGrp="1"/>
          </p:cNvSpPr>
          <p:nvPr>
            <p:ph sz="half" idx="2"/>
          </p:nvPr>
        </p:nvSpPr>
        <p:spPr/>
        <p:txBody>
          <a:bodyPr/>
          <a:lstStyle/>
          <a:p>
            <a:pPr marL="0" indent="0">
              <a:buNone/>
            </a:pPr>
            <a:r>
              <a:rPr lang="en-US" dirty="0" smtClean="0"/>
              <a:t>Manipulating </a:t>
            </a:r>
          </a:p>
          <a:p>
            <a:r>
              <a:rPr lang="en-US" dirty="0" smtClean="0"/>
              <a:t>We </a:t>
            </a:r>
            <a:r>
              <a:rPr lang="en-US" dirty="0" smtClean="0"/>
              <a:t>know them by measuring them in some coordinate system</a:t>
            </a:r>
          </a:p>
          <a:p>
            <a:r>
              <a:rPr lang="en-US" dirty="0" smtClean="0"/>
              <a:t>Subsequently we introduce units of measure </a:t>
            </a:r>
            <a:endParaRPr lang="en-GB" dirty="0"/>
          </a:p>
        </p:txBody>
      </p:sp>
      <p:sp>
        <p:nvSpPr>
          <p:cNvPr id="5" name="Slide Number Placeholder 4"/>
          <p:cNvSpPr>
            <a:spLocks noGrp="1"/>
          </p:cNvSpPr>
          <p:nvPr>
            <p:ph type="sldNum" sz="quarter" idx="12"/>
          </p:nvPr>
        </p:nvSpPr>
        <p:spPr/>
        <p:txBody>
          <a:bodyPr/>
          <a:lstStyle/>
          <a:p>
            <a:fld id="{FAF7EA3D-203A-4776-A4B1-63B68EB5DD2F}" type="slidenum">
              <a:rPr lang="en-GB" smtClean="0"/>
              <a:t>24</a:t>
            </a:fld>
            <a:endParaRPr lang="en-GB"/>
          </a:p>
        </p:txBody>
      </p:sp>
    </p:spTree>
    <p:extLst>
      <p:ext uri="{BB962C8B-B14F-4D97-AF65-F5344CB8AC3E}">
        <p14:creationId xmlns:p14="http://schemas.microsoft.com/office/powerpoint/2010/main" val="1603903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i2.wp.com/filmloverss.com/wp-content/uploads/2021/02/2001-a-space-odysseyt.jpg?resize=759%2C500&amp;ssl=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35000" y="1371600"/>
            <a:ext cx="8001000" cy="5410200"/>
          </a:xfrm>
          <a:prstGeom prst="rect">
            <a:avLst/>
          </a:prstGeom>
          <a:noFill/>
          <a:ln>
            <a:noFill/>
          </a:ln>
        </p:spPr>
      </p:pic>
      <p:sp>
        <p:nvSpPr>
          <p:cNvPr id="2" name="Slide Number Placeholder 1"/>
          <p:cNvSpPr>
            <a:spLocks noGrp="1"/>
          </p:cNvSpPr>
          <p:nvPr>
            <p:ph type="sldNum" sz="quarter" idx="12"/>
          </p:nvPr>
        </p:nvSpPr>
        <p:spPr/>
        <p:txBody>
          <a:bodyPr/>
          <a:lstStyle/>
          <a:p>
            <a:fld id="{FAF7EA3D-203A-4776-A4B1-63B68EB5DD2F}" type="slidenum">
              <a:rPr lang="en-GB" smtClean="0"/>
              <a:t>25</a:t>
            </a:fld>
            <a:endParaRPr lang="en-GB"/>
          </a:p>
        </p:txBody>
      </p:sp>
      <p:sp>
        <p:nvSpPr>
          <p:cNvPr id="3" name="TextBox 2"/>
          <p:cNvSpPr txBox="1"/>
          <p:nvPr/>
        </p:nvSpPr>
        <p:spPr>
          <a:xfrm>
            <a:off x="838200" y="381000"/>
            <a:ext cx="7772400" cy="1200329"/>
          </a:xfrm>
          <a:prstGeom prst="rect">
            <a:avLst/>
          </a:prstGeom>
          <a:noFill/>
        </p:spPr>
        <p:txBody>
          <a:bodyPr wrap="square" rtlCol="0">
            <a:spAutoFit/>
          </a:bodyPr>
          <a:lstStyle/>
          <a:p>
            <a:r>
              <a:rPr lang="en-US" dirty="0" smtClean="0"/>
              <a:t>Are </a:t>
            </a:r>
            <a:r>
              <a:rPr lang="en-US" dirty="0"/>
              <a:t>we alone in the universe and worse are we </a:t>
            </a:r>
            <a:r>
              <a:rPr lang="en-US" dirty="0" smtClean="0"/>
              <a:t>the only </a:t>
            </a:r>
            <a:r>
              <a:rPr lang="en-US" dirty="0"/>
              <a:t>possible </a:t>
            </a:r>
            <a:r>
              <a:rPr lang="en-US" dirty="0" smtClean="0"/>
              <a:t>interpreters?</a:t>
            </a:r>
          </a:p>
          <a:p>
            <a:r>
              <a:rPr lang="en-US" dirty="0" smtClean="0"/>
              <a:t>The anthropomorphic quest of the uniqueness of our –human- life form in our real universe.  </a:t>
            </a:r>
            <a:endParaRPr lang="en-GB" dirty="0"/>
          </a:p>
          <a:p>
            <a:endParaRPr lang="en-GB" dirty="0"/>
          </a:p>
        </p:txBody>
      </p:sp>
    </p:spTree>
    <p:extLst>
      <p:ext uri="{BB962C8B-B14F-4D97-AF65-F5344CB8AC3E}">
        <p14:creationId xmlns:p14="http://schemas.microsoft.com/office/powerpoint/2010/main" val="4182178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3429000" cy="1568026"/>
          </a:xfrm>
        </p:spPr>
        <p:txBody>
          <a:bodyPr/>
          <a:lstStyle/>
          <a:p>
            <a:pPr algn="l"/>
            <a:r>
              <a:rPr lang="en-US" dirty="0" smtClean="0"/>
              <a:t>3rd Aspect  </a:t>
            </a:r>
            <a:endParaRPr lang="en-GB" dirty="0"/>
          </a:p>
        </p:txBody>
      </p:sp>
      <p:sp>
        <p:nvSpPr>
          <p:cNvPr id="3" name="Subtitle 2"/>
          <p:cNvSpPr>
            <a:spLocks noGrp="1"/>
          </p:cNvSpPr>
          <p:nvPr>
            <p:ph type="subTitle" idx="1"/>
          </p:nvPr>
        </p:nvSpPr>
        <p:spPr>
          <a:xfrm>
            <a:off x="1219200" y="2514600"/>
            <a:ext cx="6400800" cy="3048000"/>
          </a:xfrm>
        </p:spPr>
        <p:txBody>
          <a:bodyPr>
            <a:normAutofit fontScale="92500" lnSpcReduction="10000"/>
          </a:bodyPr>
          <a:lstStyle/>
          <a:p>
            <a:r>
              <a:rPr lang="en-US" dirty="0" smtClean="0"/>
              <a:t>Ever since Babylon</a:t>
            </a:r>
          </a:p>
          <a:p>
            <a:r>
              <a:rPr lang="en-US" dirty="0" smtClean="0"/>
              <a:t>The search for a universal language </a:t>
            </a:r>
            <a:r>
              <a:rPr lang="en-US" dirty="0" smtClean="0"/>
              <a:t>(</a:t>
            </a:r>
            <a:r>
              <a:rPr lang="en-US" dirty="0" err="1" smtClean="0"/>
              <a:t>Neurath</a:t>
            </a:r>
            <a:r>
              <a:rPr lang="en-US" dirty="0" smtClean="0"/>
              <a:t> – </a:t>
            </a:r>
            <a:r>
              <a:rPr lang="en-US" dirty="0" err="1" smtClean="0"/>
              <a:t>Carnap</a:t>
            </a:r>
            <a:r>
              <a:rPr lang="en-US" dirty="0" smtClean="0"/>
              <a:t> - Esperanto)</a:t>
            </a:r>
            <a:endParaRPr lang="en-US" dirty="0" smtClean="0"/>
          </a:p>
          <a:p>
            <a:r>
              <a:rPr lang="en-US" dirty="0" smtClean="0"/>
              <a:t>Or get rid of the </a:t>
            </a:r>
          </a:p>
          <a:p>
            <a:r>
              <a:rPr lang="en-US" dirty="0" smtClean="0"/>
              <a:t>(contextual) details and posit a sign language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6778" y="304800"/>
            <a:ext cx="3614821" cy="210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AF7EA3D-203A-4776-A4B1-63B68EB5DD2F}" type="slidenum">
              <a:rPr lang="en-GB" smtClean="0"/>
              <a:t>26</a:t>
            </a:fld>
            <a:endParaRPr lang="en-GB"/>
          </a:p>
        </p:txBody>
      </p:sp>
    </p:spTree>
    <p:extLst>
      <p:ext uri="{BB962C8B-B14F-4D97-AF65-F5344CB8AC3E}">
        <p14:creationId xmlns:p14="http://schemas.microsoft.com/office/powerpoint/2010/main" val="3518312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sz="half" idx="1"/>
          </p:nvPr>
        </p:nvSpPr>
        <p:spPr>
          <a:xfrm>
            <a:off x="609600" y="313644"/>
            <a:ext cx="5943599" cy="4186114"/>
          </a:xfrm>
        </p:spPr>
        <p:txBody>
          <a:bodyPr>
            <a:normAutofit/>
          </a:bodyPr>
          <a:lstStyle/>
          <a:p>
            <a:pPr marL="0" indent="0">
              <a:buNone/>
            </a:pPr>
            <a:r>
              <a:rPr lang="de-DE" b="1" dirty="0" smtClean="0"/>
              <a:t>David Hilbert   Radio: 1930</a:t>
            </a:r>
          </a:p>
          <a:p>
            <a:pPr marL="0" indent="0">
              <a:buNone/>
            </a:pPr>
            <a:r>
              <a:rPr lang="de-DE" sz="2400" dirty="0" smtClean="0"/>
              <a:t>In </a:t>
            </a:r>
            <a:r>
              <a:rPr lang="de-DE" sz="2400" dirty="0"/>
              <a:t>der Tat: Wir beherrschen nicht eher eine naturwissenschaftliche Theorie, als bis wir ihren mathematischen Kern herausgeschält und völlig enthüllt haben</a:t>
            </a:r>
            <a:r>
              <a:rPr lang="de-DE" sz="2400" dirty="0">
                <a:solidFill>
                  <a:srgbClr val="FF0000"/>
                </a:solidFill>
              </a:rPr>
              <a:t>. Ohne Mathematik ist </a:t>
            </a:r>
            <a:r>
              <a:rPr lang="de-DE" sz="2400" b="1" dirty="0">
                <a:solidFill>
                  <a:srgbClr val="FF0000"/>
                </a:solidFill>
              </a:rPr>
              <a:t>die heutige </a:t>
            </a:r>
            <a:r>
              <a:rPr lang="de-DE" sz="2400" dirty="0">
                <a:solidFill>
                  <a:srgbClr val="FF0000"/>
                </a:solidFill>
              </a:rPr>
              <a:t>Astronomie und Physik unmöglich; diese Wissenschaften lösen sich in ihren theoretischen Teilen geradezu in Mathematik auf</a:t>
            </a:r>
            <a:r>
              <a:rPr lang="de-DE" sz="2400" dirty="0" smtClean="0">
                <a:solidFill>
                  <a:srgbClr val="FF0000"/>
                </a:solidFill>
              </a:rPr>
              <a:t>.</a:t>
            </a:r>
            <a:endParaRPr lang="en-GB" sz="2400" dirty="0">
              <a:solidFill>
                <a:srgbClr val="FF0000"/>
              </a:solidFill>
            </a:endParaRPr>
          </a:p>
        </p:txBody>
      </p:sp>
      <p:sp>
        <p:nvSpPr>
          <p:cNvPr id="8" name="Content Placeholder 7"/>
          <p:cNvSpPr>
            <a:spLocks noGrp="1"/>
          </p:cNvSpPr>
          <p:nvPr>
            <p:ph sz="half" idx="2"/>
          </p:nvPr>
        </p:nvSpPr>
        <p:spPr>
          <a:xfrm>
            <a:off x="6653150" y="1706881"/>
            <a:ext cx="2033649" cy="2865119"/>
          </a:xfrm>
        </p:spPr>
        <p:txBody>
          <a:bodyPr>
            <a:normAutofit/>
          </a:bodyPr>
          <a:lstStyle/>
          <a:p>
            <a:endParaRPr lang="en-GB"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195" t="3418"/>
          <a:stretch/>
        </p:blipFill>
        <p:spPr bwMode="auto">
          <a:xfrm>
            <a:off x="6653151" y="304800"/>
            <a:ext cx="2067667" cy="419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9601" y="4682067"/>
            <a:ext cx="8143874" cy="1477328"/>
          </a:xfrm>
          <a:prstGeom prst="rect">
            <a:avLst/>
          </a:prstGeom>
          <a:noFill/>
        </p:spPr>
        <p:txBody>
          <a:bodyPr wrap="square" rtlCol="0">
            <a:spAutoFit/>
          </a:bodyPr>
          <a:lstStyle/>
          <a:p>
            <a:r>
              <a:rPr lang="en-US" dirty="0" smtClean="0"/>
              <a:t>." </a:t>
            </a:r>
            <a:r>
              <a:rPr lang="en-US" dirty="0"/>
              <a:t>Indeed: we no sooner master a scientific theory than we have peeled out and completely revealed its mathematical core. Without mathematics, </a:t>
            </a:r>
            <a:r>
              <a:rPr lang="en-US" b="1" dirty="0">
                <a:solidFill>
                  <a:srgbClr val="FF0000"/>
                </a:solidFill>
              </a:rPr>
              <a:t>today's</a:t>
            </a:r>
            <a:r>
              <a:rPr lang="en-US" dirty="0">
                <a:solidFill>
                  <a:srgbClr val="FF0000"/>
                </a:solidFill>
              </a:rPr>
              <a:t> astronomy and physics are impossible; these sciences virtually dissolve into mathematics in their theoretical parts. </a:t>
            </a:r>
            <a:endParaRPr lang="en-US" dirty="0" smtClean="0">
              <a:solidFill>
                <a:srgbClr val="FF0000"/>
              </a:solidFill>
            </a:endParaRPr>
          </a:p>
          <a:p>
            <a:endParaRPr lang="en-US" dirty="0">
              <a:solidFill>
                <a:srgbClr val="FF0000"/>
              </a:solidFill>
            </a:endParaRPr>
          </a:p>
        </p:txBody>
      </p:sp>
      <p:sp>
        <p:nvSpPr>
          <p:cNvPr id="2" name="Slide Number Placeholder 1"/>
          <p:cNvSpPr>
            <a:spLocks noGrp="1"/>
          </p:cNvSpPr>
          <p:nvPr>
            <p:ph type="sldNum" sz="quarter" idx="12"/>
          </p:nvPr>
        </p:nvSpPr>
        <p:spPr/>
        <p:txBody>
          <a:bodyPr/>
          <a:lstStyle/>
          <a:p>
            <a:fld id="{FAF7EA3D-203A-4776-A4B1-63B68EB5DD2F}" type="slidenum">
              <a:rPr lang="en-GB" smtClean="0"/>
              <a:t>27</a:t>
            </a:fld>
            <a:endParaRPr lang="en-GB"/>
          </a:p>
        </p:txBody>
      </p:sp>
      <p:sp>
        <p:nvSpPr>
          <p:cNvPr id="3" name="TextBox 2"/>
          <p:cNvSpPr txBox="1"/>
          <p:nvPr/>
        </p:nvSpPr>
        <p:spPr>
          <a:xfrm>
            <a:off x="685800" y="6159395"/>
            <a:ext cx="7590091" cy="984885"/>
          </a:xfrm>
          <a:prstGeom prst="rect">
            <a:avLst/>
          </a:prstGeom>
          <a:noFill/>
        </p:spPr>
        <p:txBody>
          <a:bodyPr wrap="none" rtlCol="0">
            <a:spAutoFit/>
          </a:bodyPr>
          <a:lstStyle/>
          <a:p>
            <a:r>
              <a:rPr lang="en-US" sz="4000" dirty="0">
                <a:solidFill>
                  <a:schemeClr val="tx2"/>
                </a:solidFill>
              </a:rPr>
              <a:t>Mathematical models as shrink foil!</a:t>
            </a:r>
            <a:endParaRPr lang="en-GB" sz="4000" dirty="0">
              <a:solidFill>
                <a:schemeClr val="tx2"/>
              </a:solidFill>
            </a:endParaRPr>
          </a:p>
          <a:p>
            <a:endParaRPr lang="en-GB" dirty="0"/>
          </a:p>
        </p:txBody>
      </p:sp>
    </p:spTree>
    <p:extLst>
      <p:ext uri="{BB962C8B-B14F-4D97-AF65-F5344CB8AC3E}">
        <p14:creationId xmlns:p14="http://schemas.microsoft.com/office/powerpoint/2010/main" val="7058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4</a:t>
            </a:r>
            <a:r>
              <a:rPr lang="en-US" baseline="30000" dirty="0" smtClean="0"/>
              <a:t>th</a:t>
            </a:r>
            <a:r>
              <a:rPr lang="en-US" dirty="0" smtClean="0"/>
              <a:t> Aspect</a:t>
            </a:r>
            <a:endParaRPr lang="en-GB" dirty="0"/>
          </a:p>
        </p:txBody>
      </p:sp>
      <p:sp>
        <p:nvSpPr>
          <p:cNvPr id="8" name="Subtitle 7"/>
          <p:cNvSpPr>
            <a:spLocks noGrp="1"/>
          </p:cNvSpPr>
          <p:nvPr>
            <p:ph type="subTitle" idx="1"/>
          </p:nvPr>
        </p:nvSpPr>
        <p:spPr/>
        <p:txBody>
          <a:bodyPr/>
          <a:lstStyle/>
          <a:p>
            <a:r>
              <a:rPr lang="en-US" b="1" dirty="0" smtClean="0"/>
              <a:t>All communication is socially contextual</a:t>
            </a:r>
            <a:endParaRPr lang="en-GB" b="1" dirty="0"/>
          </a:p>
        </p:txBody>
      </p:sp>
      <p:sp>
        <p:nvSpPr>
          <p:cNvPr id="2" name="Slide Number Placeholder 1"/>
          <p:cNvSpPr>
            <a:spLocks noGrp="1"/>
          </p:cNvSpPr>
          <p:nvPr>
            <p:ph type="sldNum" sz="quarter" idx="12"/>
          </p:nvPr>
        </p:nvSpPr>
        <p:spPr/>
        <p:txBody>
          <a:bodyPr/>
          <a:lstStyle/>
          <a:p>
            <a:fld id="{FAF7EA3D-203A-4776-A4B1-63B68EB5DD2F}" type="slidenum">
              <a:rPr lang="en-GB" smtClean="0"/>
              <a:t>28</a:t>
            </a:fld>
            <a:endParaRPr lang="en-GB"/>
          </a:p>
        </p:txBody>
      </p:sp>
    </p:spTree>
    <p:extLst>
      <p:ext uri="{BB962C8B-B14F-4D97-AF65-F5344CB8AC3E}">
        <p14:creationId xmlns:p14="http://schemas.microsoft.com/office/powerpoint/2010/main" val="3124000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Materialism</a:t>
            </a:r>
            <a:endParaRPr lang="en-GB" dirty="0"/>
          </a:p>
        </p:txBody>
      </p:sp>
      <p:sp>
        <p:nvSpPr>
          <p:cNvPr id="5" name="Content Placeholder 4"/>
          <p:cNvSpPr>
            <a:spLocks noGrp="1"/>
          </p:cNvSpPr>
          <p:nvPr>
            <p:ph idx="1"/>
          </p:nvPr>
        </p:nvSpPr>
        <p:spPr>
          <a:xfrm>
            <a:off x="457200" y="1706881"/>
            <a:ext cx="8229600" cy="4770119"/>
          </a:xfrm>
        </p:spPr>
        <p:txBody>
          <a:bodyPr/>
          <a:lstStyle/>
          <a:p>
            <a:pPr marL="514350" indent="-514350">
              <a:buAutoNum type="arabicParenR"/>
            </a:pPr>
            <a:r>
              <a:rPr lang="en-US" dirty="0" smtClean="0"/>
              <a:t>There is a real world of which humans are evolutionary offspring </a:t>
            </a:r>
          </a:p>
          <a:p>
            <a:pPr marL="514350" indent="-514350">
              <a:buAutoNum type="arabicParenR"/>
            </a:pPr>
            <a:r>
              <a:rPr lang="en-US" dirty="0" smtClean="0"/>
              <a:t>Our bodily and mental understandings are contingent on our productive forces </a:t>
            </a:r>
          </a:p>
          <a:p>
            <a:pPr marL="514350" indent="-514350">
              <a:buAutoNum type="arabicParenR"/>
            </a:pPr>
            <a:r>
              <a:rPr lang="en-US" dirty="0" smtClean="0"/>
              <a:t>Thinking is a bodily expression (following Spinoza’s example about walking and legs)</a:t>
            </a:r>
          </a:p>
          <a:p>
            <a:pPr marL="0" indent="0">
              <a:buNone/>
            </a:pPr>
            <a:endParaRPr lang="en-GB" dirty="0"/>
          </a:p>
        </p:txBody>
      </p:sp>
      <p:sp>
        <p:nvSpPr>
          <p:cNvPr id="3" name="Slide Number Placeholder 2"/>
          <p:cNvSpPr>
            <a:spLocks noGrp="1"/>
          </p:cNvSpPr>
          <p:nvPr>
            <p:ph type="sldNum" sz="quarter" idx="12"/>
          </p:nvPr>
        </p:nvSpPr>
        <p:spPr/>
        <p:txBody>
          <a:bodyPr/>
          <a:lstStyle/>
          <a:p>
            <a:fld id="{FAF7EA3D-203A-4776-A4B1-63B68EB5DD2F}" type="slidenum">
              <a:rPr lang="en-GB" smtClean="0"/>
              <a:t>29</a:t>
            </a:fld>
            <a:endParaRPr lang="en-GB"/>
          </a:p>
        </p:txBody>
      </p:sp>
    </p:spTree>
    <p:extLst>
      <p:ext uri="{BB962C8B-B14F-4D97-AF65-F5344CB8AC3E}">
        <p14:creationId xmlns:p14="http://schemas.microsoft.com/office/powerpoint/2010/main" val="409579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967817"/>
            <a:ext cx="8229600" cy="2973157"/>
          </a:xfrm>
        </p:spPr>
        <p:txBody>
          <a:bodyPr>
            <a:normAutofit/>
          </a:bodyPr>
          <a:lstStyle/>
          <a:p>
            <a:pPr marL="0" indent="0">
              <a:buNone/>
            </a:pPr>
            <a:r>
              <a:rPr lang="en-US" dirty="0" smtClean="0"/>
              <a:t>J1:  Hello, Vat are you doing here</a:t>
            </a:r>
          </a:p>
          <a:p>
            <a:pPr marL="0" indent="0">
              <a:buNone/>
            </a:pPr>
            <a:r>
              <a:rPr lang="en-US" dirty="0" smtClean="0"/>
              <a:t>J2:  </a:t>
            </a:r>
            <a:r>
              <a:rPr lang="en-US" dirty="0" err="1" smtClean="0"/>
              <a:t>Vell</a:t>
            </a:r>
            <a:r>
              <a:rPr lang="en-US" dirty="0" smtClean="0"/>
              <a:t> I’m polishing up my English</a:t>
            </a:r>
          </a:p>
          <a:p>
            <a:pPr marL="0" indent="0">
              <a:buNone/>
            </a:pPr>
            <a:r>
              <a:rPr lang="en-US" dirty="0" smtClean="0"/>
              <a:t>J1: </a:t>
            </a:r>
            <a:r>
              <a:rPr lang="en-US" dirty="0" err="1" smtClean="0"/>
              <a:t>AHa</a:t>
            </a:r>
            <a:r>
              <a:rPr lang="en-US" dirty="0" smtClean="0"/>
              <a:t>, I </a:t>
            </a:r>
            <a:r>
              <a:rPr lang="en-US" dirty="0" err="1" smtClean="0"/>
              <a:t>zink</a:t>
            </a:r>
            <a:r>
              <a:rPr lang="en-US" dirty="0" smtClean="0"/>
              <a:t> you can better English up your Polish</a:t>
            </a:r>
            <a:endParaRPr lang="en-GB" dirty="0"/>
          </a:p>
        </p:txBody>
      </p:sp>
      <p:sp>
        <p:nvSpPr>
          <p:cNvPr id="2" name="TextBox 1"/>
          <p:cNvSpPr txBox="1"/>
          <p:nvPr/>
        </p:nvSpPr>
        <p:spPr>
          <a:xfrm>
            <a:off x="457200" y="1074718"/>
            <a:ext cx="8458200" cy="295465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It is a well known American instruction to speakers to start with a joke. </a:t>
            </a:r>
          </a:p>
          <a:p>
            <a:r>
              <a:rPr lang="en-US" sz="2800" dirty="0" smtClean="0">
                <a:latin typeface="Times New Roman" panose="02020603050405020304" pitchFamily="18" charset="0"/>
                <a:cs typeface="Times New Roman" panose="02020603050405020304" pitchFamily="18" charset="0"/>
              </a:rPr>
              <a:t>First I’ve to apologize for my International English. </a:t>
            </a:r>
          </a:p>
          <a:p>
            <a:endParaRPr lang="en-US" sz="2800"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So, we start with two Jews meeting each other in NY in 1945</a:t>
            </a:r>
          </a:p>
          <a:p>
            <a:endParaRPr lang="en-GB"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AF7EA3D-203A-4776-A4B1-63B68EB5DD2F}" type="slidenum">
              <a:rPr lang="en-GB" smtClean="0"/>
              <a:t>3</a:t>
            </a:fld>
            <a:endParaRPr lang="en-GB"/>
          </a:p>
        </p:txBody>
      </p:sp>
    </p:spTree>
    <p:extLst>
      <p:ext uri="{BB962C8B-B14F-4D97-AF65-F5344CB8AC3E}">
        <p14:creationId xmlns:p14="http://schemas.microsoft.com/office/powerpoint/2010/main" val="35798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Diamat exaggerations </a:t>
            </a:r>
            <a:endParaRPr lang="en-GB" dirty="0"/>
          </a:p>
        </p:txBody>
      </p:sp>
      <p:sp>
        <p:nvSpPr>
          <p:cNvPr id="3" name="Content Placeholder 2"/>
          <p:cNvSpPr>
            <a:spLocks noGrp="1"/>
          </p:cNvSpPr>
          <p:nvPr>
            <p:ph idx="1"/>
          </p:nvPr>
        </p:nvSpPr>
        <p:spPr>
          <a:xfrm>
            <a:off x="457200" y="1706880"/>
            <a:ext cx="8229600" cy="5151119"/>
          </a:xfrm>
        </p:spPr>
        <p:txBody>
          <a:bodyPr>
            <a:normAutofit lnSpcReduction="10000"/>
          </a:bodyPr>
          <a:lstStyle/>
          <a:p>
            <a:pPr marL="0" indent="0">
              <a:buNone/>
            </a:pPr>
            <a:r>
              <a:rPr lang="en-US" dirty="0" smtClean="0"/>
              <a:t>According to Dialectical Materialism (J.W</a:t>
            </a:r>
            <a:r>
              <a:rPr lang="en-US" dirty="0"/>
              <a:t>. </a:t>
            </a:r>
            <a:r>
              <a:rPr lang="en-US" dirty="0" smtClean="0"/>
              <a:t>Stalin 1953) first we declare the </a:t>
            </a:r>
            <a:r>
              <a:rPr lang="en-US" dirty="0"/>
              <a:t>overarching so-called dialectical </a:t>
            </a:r>
            <a:r>
              <a:rPr lang="en-US" dirty="0" smtClean="0">
                <a:sym typeface="Wingdings" panose="05000000000000000000" pitchFamily="2" charset="2"/>
              </a:rPr>
              <a:t>and </a:t>
            </a:r>
            <a:r>
              <a:rPr lang="en-US" dirty="0">
                <a:sym typeface="Wingdings" panose="05000000000000000000" pitchFamily="2" charset="2"/>
              </a:rPr>
              <a:t>then stipulates that histomat is an </a:t>
            </a:r>
            <a:r>
              <a:rPr lang="en-US" i="1" dirty="0">
                <a:sym typeface="Wingdings" panose="05000000000000000000" pitchFamily="2" charset="2"/>
              </a:rPr>
              <a:t>extension</a:t>
            </a:r>
            <a:r>
              <a:rPr lang="en-US" dirty="0">
                <a:sym typeface="Wingdings" panose="05000000000000000000" pitchFamily="2" charset="2"/>
              </a:rPr>
              <a:t> </a:t>
            </a:r>
            <a:r>
              <a:rPr lang="en-US" dirty="0" smtClean="0">
                <a:sym typeface="Wingdings" panose="05000000000000000000" pitchFamily="2" charset="2"/>
              </a:rPr>
              <a:t>of </a:t>
            </a:r>
            <a:r>
              <a:rPr lang="en-US" dirty="0">
                <a:sym typeface="Wingdings" panose="05000000000000000000" pitchFamily="2" charset="2"/>
              </a:rPr>
              <a:t>dialectics. </a:t>
            </a:r>
          </a:p>
          <a:p>
            <a:pPr marL="0" indent="0">
              <a:buNone/>
            </a:pPr>
            <a:r>
              <a:rPr lang="en-US" dirty="0" smtClean="0">
                <a:solidFill>
                  <a:schemeClr val="accent5">
                    <a:lumMod val="50000"/>
                  </a:schemeClr>
                </a:solidFill>
                <a:sym typeface="Wingdings" panose="05000000000000000000" pitchFamily="2" charset="2"/>
              </a:rPr>
              <a:t>In opposition to this religious approach, </a:t>
            </a:r>
          </a:p>
          <a:p>
            <a:pPr marL="0" indent="0">
              <a:buNone/>
            </a:pPr>
            <a:r>
              <a:rPr lang="en-US" dirty="0" smtClean="0">
                <a:solidFill>
                  <a:srgbClr val="C00000"/>
                </a:solidFill>
                <a:sym typeface="Wingdings" panose="05000000000000000000" pitchFamily="2" charset="2"/>
              </a:rPr>
              <a:t>Histomat posits that our capabilities (technical and mental) are historical processes. First the living/production and subsequently our </a:t>
            </a:r>
            <a:r>
              <a:rPr lang="en-US" dirty="0" err="1" smtClean="0">
                <a:solidFill>
                  <a:srgbClr val="C00000"/>
                </a:solidFill>
                <a:sym typeface="Wingdings" panose="05000000000000000000" pitchFamily="2" charset="2"/>
              </a:rPr>
              <a:t>models&amp;theories</a:t>
            </a:r>
            <a:r>
              <a:rPr lang="en-US" dirty="0" smtClean="0">
                <a:sym typeface="Wingdings" panose="05000000000000000000" pitchFamily="2" charset="2"/>
              </a:rPr>
              <a:t> (cf. Brecht: </a:t>
            </a:r>
            <a:r>
              <a:rPr lang="en-US" i="1" dirty="0" err="1" smtClean="0">
                <a:sym typeface="Wingdings" panose="05000000000000000000" pitchFamily="2" charset="2"/>
              </a:rPr>
              <a:t>Fressen</a:t>
            </a:r>
            <a:r>
              <a:rPr lang="en-US" i="1" dirty="0" smtClean="0">
                <a:sym typeface="Wingdings" panose="05000000000000000000" pitchFamily="2" charset="2"/>
              </a:rPr>
              <a:t> -&gt; Moral</a:t>
            </a:r>
            <a:r>
              <a:rPr lang="en-US" dirty="0" smtClean="0">
                <a:sym typeface="Wingdings" panose="05000000000000000000" pitchFamily="2" charset="2"/>
              </a:rPr>
              <a:t>).</a:t>
            </a:r>
            <a:r>
              <a:rPr lang="en-US" b="1" dirty="0" smtClean="0">
                <a:sym typeface="Wingdings" panose="05000000000000000000" pitchFamily="2" charset="2"/>
              </a:rPr>
              <a:t> </a:t>
            </a:r>
          </a:p>
          <a:p>
            <a:pPr marL="0" indent="0">
              <a:buNone/>
            </a:pPr>
            <a:r>
              <a:rPr lang="en-US" b="1" dirty="0" smtClean="0">
                <a:sym typeface="Wingdings" panose="05000000000000000000" pitchFamily="2" charset="2"/>
              </a:rPr>
              <a:t>Dialectics is a Human model</a:t>
            </a:r>
            <a:endParaRPr lang="en-GB" b="1" dirty="0"/>
          </a:p>
        </p:txBody>
      </p:sp>
      <p:sp>
        <p:nvSpPr>
          <p:cNvPr id="4" name="Left-Right Arrow 3"/>
          <p:cNvSpPr/>
          <p:nvPr/>
        </p:nvSpPr>
        <p:spPr>
          <a:xfrm>
            <a:off x="7924800" y="457200"/>
            <a:ext cx="685800" cy="242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FAF7EA3D-203A-4776-A4B1-63B68EB5DD2F}" type="slidenum">
              <a:rPr lang="en-GB" smtClean="0"/>
              <a:t>30</a:t>
            </a:fld>
            <a:endParaRPr lang="en-GB"/>
          </a:p>
        </p:txBody>
      </p:sp>
    </p:spTree>
    <p:extLst>
      <p:ext uri="{BB962C8B-B14F-4D97-AF65-F5344CB8AC3E}">
        <p14:creationId xmlns:p14="http://schemas.microsoft.com/office/powerpoint/2010/main" val="2751248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Simplistic relations	</a:t>
            </a:r>
            <a:endParaRPr lang="en-GB" dirty="0"/>
          </a:p>
        </p:txBody>
      </p:sp>
      <p:sp>
        <p:nvSpPr>
          <p:cNvPr id="3" name="Content Placeholder 2"/>
          <p:cNvSpPr>
            <a:spLocks noGrp="1"/>
          </p:cNvSpPr>
          <p:nvPr>
            <p:ph idx="1"/>
          </p:nvPr>
        </p:nvSpPr>
        <p:spPr>
          <a:xfrm>
            <a:off x="457200" y="1447800"/>
            <a:ext cx="8229600" cy="5486399"/>
          </a:xfrm>
        </p:spPr>
        <p:txBody>
          <a:bodyPr>
            <a:normAutofit lnSpcReduction="10000"/>
          </a:bodyPr>
          <a:lstStyle/>
          <a:p>
            <a:pPr marL="0" indent="0">
              <a:buNone/>
            </a:pPr>
            <a:r>
              <a:rPr lang="en-US" dirty="0" smtClean="0"/>
              <a:t>The famous John D. Bernal started with his important work </a:t>
            </a:r>
            <a:r>
              <a:rPr lang="en-US" i="1" dirty="0" smtClean="0"/>
              <a:t>The social function of science</a:t>
            </a:r>
            <a:r>
              <a:rPr lang="en-US" dirty="0" smtClean="0"/>
              <a:t>,  slipped in </a:t>
            </a:r>
            <a:r>
              <a:rPr lang="en-US" dirty="0"/>
              <a:t>pure c</a:t>
            </a:r>
            <a:r>
              <a:rPr lang="en-US" dirty="0" smtClean="0"/>
              <a:t>atechisms in his highly popular </a:t>
            </a:r>
            <a:r>
              <a:rPr lang="en-US" i="1" dirty="0" smtClean="0"/>
              <a:t>Science in History</a:t>
            </a:r>
            <a:r>
              <a:rPr lang="en-US" dirty="0" smtClean="0"/>
              <a:t>  (and praised Stalin as a genius in all fields of knowledge).</a:t>
            </a:r>
          </a:p>
          <a:p>
            <a:pPr marL="0" indent="0">
              <a:buNone/>
            </a:pPr>
            <a:r>
              <a:rPr lang="en-US" sz="2000" dirty="0" smtClean="0">
                <a:latin typeface="Nueva Std" pitchFamily="34" charset="0"/>
              </a:rPr>
              <a:t>		John </a:t>
            </a:r>
            <a:r>
              <a:rPr lang="en-US" sz="2000" dirty="0">
                <a:latin typeface="Nueva Std" pitchFamily="34" charset="0"/>
              </a:rPr>
              <a:t>Desmond Bernal (FRS</a:t>
            </a:r>
            <a:r>
              <a:rPr lang="en-US" sz="2000" dirty="0" smtClean="0">
                <a:latin typeface="Nueva Std" pitchFamily="34" charset="0"/>
              </a:rPr>
              <a:t>)</a:t>
            </a:r>
          </a:p>
          <a:p>
            <a:pPr marL="0" indent="0">
              <a:buNone/>
            </a:pPr>
            <a:r>
              <a:rPr lang="en-US" sz="2000" dirty="0" smtClean="0"/>
              <a:t>			&amp;</a:t>
            </a:r>
          </a:p>
          <a:p>
            <a:pPr marL="0" indent="0">
              <a:buNone/>
            </a:pPr>
            <a:r>
              <a:rPr lang="en-US" sz="2200" dirty="0" smtClean="0">
                <a:latin typeface="Nueva Std" pitchFamily="34" charset="0"/>
              </a:rPr>
              <a:t>		</a:t>
            </a:r>
            <a:r>
              <a:rPr lang="en-US" sz="1900" dirty="0" err="1" smtClean="0">
                <a:latin typeface="Viner Hand ITC" panose="03070502030502020203" pitchFamily="66" charset="0"/>
              </a:rPr>
              <a:t>Trofim</a:t>
            </a:r>
            <a:r>
              <a:rPr lang="en-US" sz="1900" dirty="0" smtClean="0">
                <a:latin typeface="Viner Hand ITC" panose="03070502030502020203" pitchFamily="66" charset="0"/>
              </a:rPr>
              <a:t> </a:t>
            </a:r>
            <a:r>
              <a:rPr lang="en-US" sz="1900" dirty="0" err="1">
                <a:latin typeface="Viner Hand ITC" panose="03070502030502020203" pitchFamily="66" charset="0"/>
              </a:rPr>
              <a:t>Denisovich</a:t>
            </a:r>
            <a:r>
              <a:rPr lang="en-US" sz="1900" dirty="0">
                <a:latin typeface="Viner Hand ITC" panose="03070502030502020203" pitchFamily="66" charset="0"/>
              </a:rPr>
              <a:t> </a:t>
            </a:r>
            <a:r>
              <a:rPr lang="en-US" sz="1900" dirty="0" smtClean="0">
                <a:latin typeface="Viner Hand ITC" panose="03070502030502020203" pitchFamily="66" charset="0"/>
              </a:rPr>
              <a:t>Lysenko </a:t>
            </a:r>
          </a:p>
          <a:p>
            <a:pPr marL="0" indent="0">
              <a:buNone/>
            </a:pPr>
            <a:r>
              <a:rPr lang="en-US" sz="1900" dirty="0" smtClean="0">
                <a:latin typeface="Viner Hand ITC" panose="03070502030502020203" pitchFamily="66" charset="0"/>
              </a:rPr>
              <a:t>		(Stalin and </a:t>
            </a:r>
            <a:r>
              <a:rPr lang="en-US" sz="1900" dirty="0" err="1" smtClean="0">
                <a:latin typeface="Viner Hand ITC" panose="03070502030502020203" pitchFamily="66" charset="0"/>
              </a:rPr>
              <a:t>LeninPrize</a:t>
            </a:r>
            <a:r>
              <a:rPr lang="en-US" sz="1900" dirty="0" smtClean="0">
                <a:latin typeface="Viner Hand ITC" panose="03070502030502020203" pitchFamily="66" charset="0"/>
              </a:rPr>
              <a:t>)</a:t>
            </a:r>
            <a:endParaRPr lang="en-US" dirty="0" smtClean="0"/>
          </a:p>
          <a:p>
            <a:pPr marL="0" indent="0">
              <a:buNone/>
            </a:pPr>
            <a:r>
              <a:rPr lang="en-US" dirty="0" smtClean="0"/>
              <a:t>In the same vein of history writing we have </a:t>
            </a:r>
            <a:r>
              <a:rPr lang="en-US" dirty="0" smtClean="0"/>
              <a:t>Alfred </a:t>
            </a:r>
            <a:r>
              <a:rPr lang="en-US" dirty="0" err="1" smtClean="0"/>
              <a:t>Sohn-Rethel</a:t>
            </a:r>
            <a:r>
              <a:rPr lang="en-US" dirty="0" smtClean="0"/>
              <a:t>, </a:t>
            </a:r>
            <a:r>
              <a:rPr lang="en-US" i="1" dirty="0" smtClean="0"/>
              <a:t>Intellectual and Manual Labour.</a:t>
            </a:r>
          </a:p>
          <a:p>
            <a:pPr marL="0" indent="0">
              <a:buNone/>
            </a:pPr>
            <a:endParaRPr lang="en-GB" i="1" dirty="0"/>
          </a:p>
        </p:txBody>
      </p:sp>
      <p:pic>
        <p:nvPicPr>
          <p:cNvPr id="4" name="Picture 3"/>
          <p:cNvPicPr>
            <a:picLocks noChangeAspect="1"/>
          </p:cNvPicPr>
          <p:nvPr/>
        </p:nvPicPr>
        <p:blipFill rotWithShape="1">
          <a:blip r:embed="rId3" cstate="screen">
            <a:duotone>
              <a:prstClr val="black"/>
              <a:srgbClr val="FF0066">
                <a:tint val="45000"/>
                <a:satMod val="400000"/>
              </a:srgbClr>
            </a:duotone>
            <a:extLst>
              <a:ext uri="{28A0092B-C50C-407E-A947-70E740481C1C}">
                <a14:useLocalDpi xmlns:a14="http://schemas.microsoft.com/office/drawing/2010/main"/>
              </a:ext>
            </a:extLst>
          </a:blip>
          <a:srcRect/>
          <a:stretch/>
        </p:blipFill>
        <p:spPr>
          <a:xfrm rot="10800000">
            <a:off x="6476999" y="3425107"/>
            <a:ext cx="2569581" cy="1592715"/>
          </a:xfrm>
          <a:prstGeom prst="rect">
            <a:avLst/>
          </a:prstGeom>
        </p:spPr>
      </p:pic>
      <p:sp>
        <p:nvSpPr>
          <p:cNvPr id="10" name="Right Arrow 9"/>
          <p:cNvSpPr/>
          <p:nvPr/>
        </p:nvSpPr>
        <p:spPr>
          <a:xfrm>
            <a:off x="5334000" y="4800600"/>
            <a:ext cx="26670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529667" y="4021667"/>
            <a:ext cx="59359" cy="9329"/>
          </a:xfrm>
          <a:custGeom>
            <a:avLst/>
            <a:gdLst>
              <a:gd name="connsiteX0" fmla="*/ 0 w 59359"/>
              <a:gd name="connsiteY0" fmla="*/ 0 h 9329"/>
              <a:gd name="connsiteX1" fmla="*/ 59266 w 59359"/>
              <a:gd name="connsiteY1" fmla="*/ 8466 h 9329"/>
              <a:gd name="connsiteX2" fmla="*/ 0 w 59359"/>
              <a:gd name="connsiteY2" fmla="*/ 0 h 9329"/>
            </a:gdLst>
            <a:ahLst/>
            <a:cxnLst>
              <a:cxn ang="0">
                <a:pos x="connsiteX0" y="connsiteY0"/>
              </a:cxn>
              <a:cxn ang="0">
                <a:pos x="connsiteX1" y="connsiteY1"/>
              </a:cxn>
              <a:cxn ang="0">
                <a:pos x="connsiteX2" y="connsiteY2"/>
              </a:cxn>
            </a:cxnLst>
            <a:rect l="l" t="t" r="r" b="b"/>
            <a:pathLst>
              <a:path w="59359" h="9329">
                <a:moveTo>
                  <a:pt x="0" y="0"/>
                </a:moveTo>
                <a:cubicBezTo>
                  <a:pt x="0" y="0"/>
                  <a:pt x="56444" y="12699"/>
                  <a:pt x="59266" y="8466"/>
                </a:cubicBezTo>
                <a:cubicBezTo>
                  <a:pt x="62088" y="4233"/>
                  <a:pt x="0" y="0"/>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030132" y="3969975"/>
            <a:ext cx="2446867" cy="112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FAF7EA3D-203A-4776-A4B1-63B68EB5DD2F}" type="slidenum">
              <a:rPr lang="en-GB" smtClean="0"/>
              <a:t>31</a:t>
            </a:fld>
            <a:endParaRPr lang="en-GB"/>
          </a:p>
        </p:txBody>
      </p:sp>
    </p:spTree>
    <p:extLst>
      <p:ext uri="{BB962C8B-B14F-4D97-AF65-F5344CB8AC3E}">
        <p14:creationId xmlns:p14="http://schemas.microsoft.com/office/powerpoint/2010/main" val="2016426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issue of </a:t>
            </a:r>
            <a:r>
              <a:rPr lang="en-US" dirty="0" smtClean="0"/>
              <a:t>productivism</a:t>
            </a:r>
            <a:br>
              <a:rPr lang="en-US" dirty="0" smtClean="0"/>
            </a:br>
            <a:r>
              <a:rPr lang="en-US" dirty="0" smtClean="0"/>
              <a:t>where knowledge starts</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We have to start with the human body as part of nature.</a:t>
            </a:r>
          </a:p>
          <a:p>
            <a:pPr marL="0" indent="0">
              <a:buNone/>
            </a:pPr>
            <a:r>
              <a:rPr lang="en-US" dirty="0" smtClean="0"/>
              <a:t>As Georg Lukács stipulates, </a:t>
            </a:r>
            <a:r>
              <a:rPr lang="en-US" dirty="0" smtClean="0">
                <a:solidFill>
                  <a:srgbClr val="FF0000"/>
                </a:solidFill>
              </a:rPr>
              <a:t>Human Labour is the only ontological force we have.</a:t>
            </a:r>
          </a:p>
          <a:p>
            <a:pPr marL="0" indent="0">
              <a:buNone/>
            </a:pPr>
            <a:r>
              <a:rPr lang="en-US" dirty="0" smtClean="0"/>
              <a:t>It is human activity and production that induces and shapes our knowledge, models, and theory</a:t>
            </a:r>
          </a:p>
          <a:p>
            <a:pPr marL="0" indent="0">
              <a:buNone/>
            </a:pPr>
            <a:r>
              <a:rPr lang="en-US" dirty="0" smtClean="0"/>
              <a:t>This is immediately the source of the tension between ‘reality’ (what we experience) and theories and belief systems.</a:t>
            </a: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32</a:t>
            </a:fld>
            <a:endParaRPr lang="en-GB"/>
          </a:p>
        </p:txBody>
      </p:sp>
    </p:spTree>
    <p:extLst>
      <p:ext uri="{BB962C8B-B14F-4D97-AF65-F5344CB8AC3E}">
        <p14:creationId xmlns:p14="http://schemas.microsoft.com/office/powerpoint/2010/main" val="1301252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6"/>
            <a:ext cx="8229600" cy="1688253"/>
          </a:xfrm>
        </p:spPr>
        <p:txBody>
          <a:bodyPr>
            <a:normAutofit/>
          </a:bodyPr>
          <a:lstStyle/>
          <a:p>
            <a:r>
              <a:rPr lang="en-US" sz="3800" dirty="0" smtClean="0"/>
              <a:t>How deterministic is transcending from one historical phase to a next one? </a:t>
            </a:r>
            <a:endParaRPr lang="en-GB" sz="3800" dirty="0"/>
          </a:p>
        </p:txBody>
      </p:sp>
      <p:sp>
        <p:nvSpPr>
          <p:cNvPr id="3" name="Content Placeholder 2"/>
          <p:cNvSpPr>
            <a:spLocks noGrp="1"/>
          </p:cNvSpPr>
          <p:nvPr>
            <p:ph idx="1"/>
          </p:nvPr>
        </p:nvSpPr>
        <p:spPr>
          <a:xfrm>
            <a:off x="457200" y="1828800"/>
            <a:ext cx="8229600" cy="4705775"/>
          </a:xfrm>
        </p:spPr>
        <p:txBody>
          <a:bodyPr>
            <a:normAutofit/>
          </a:bodyPr>
          <a:lstStyle/>
          <a:p>
            <a:pPr marL="0" indent="0">
              <a:buNone/>
            </a:pPr>
            <a:r>
              <a:rPr lang="en-US" sz="2800" dirty="0" smtClean="0"/>
              <a:t>When Marx &amp; Engels analysed  19c society and the consecutive forms of oppression and formulated their </a:t>
            </a:r>
            <a:r>
              <a:rPr lang="en-US" sz="2800" dirty="0" smtClean="0">
                <a:solidFill>
                  <a:schemeClr val="accent2"/>
                </a:solidFill>
              </a:rPr>
              <a:t>class analysis, they </a:t>
            </a:r>
            <a:r>
              <a:rPr lang="en-US" sz="2800" dirty="0" smtClean="0">
                <a:solidFill>
                  <a:schemeClr val="accent2"/>
                </a:solidFill>
              </a:rPr>
              <a:t>stipulate </a:t>
            </a:r>
            <a:r>
              <a:rPr lang="en-US" sz="2800" dirty="0" smtClean="0">
                <a:solidFill>
                  <a:schemeClr val="accent2"/>
                </a:solidFill>
              </a:rPr>
              <a:t>that with the working class, within the capitalist mode of production, we reach a bottom line. </a:t>
            </a:r>
          </a:p>
          <a:p>
            <a:pPr marL="0" indent="0">
              <a:buNone/>
            </a:pPr>
            <a:r>
              <a:rPr lang="en-US" sz="2800" dirty="0" smtClean="0">
                <a:solidFill>
                  <a:schemeClr val="accent2"/>
                </a:solidFill>
              </a:rPr>
              <a:t>So, to </a:t>
            </a:r>
            <a:r>
              <a:rPr lang="en-GB" sz="2800" dirty="0" smtClean="0">
                <a:solidFill>
                  <a:schemeClr val="accent2"/>
                </a:solidFill>
              </a:rPr>
              <a:t>overthrow </a:t>
            </a:r>
            <a:r>
              <a:rPr lang="en-US" sz="2800" dirty="0" smtClean="0">
                <a:solidFill>
                  <a:schemeClr val="accent2"/>
                </a:solidFill>
              </a:rPr>
              <a:t>their oppression the working class have to overthrow the system.</a:t>
            </a:r>
          </a:p>
          <a:p>
            <a:pPr marL="0" indent="0">
              <a:buNone/>
            </a:pPr>
            <a:r>
              <a:rPr lang="en-US" sz="2800" dirty="0" smtClean="0">
                <a:solidFill>
                  <a:srgbClr val="FF0000"/>
                </a:solidFill>
              </a:rPr>
              <a:t>“Have to” not “will” </a:t>
            </a:r>
          </a:p>
          <a:p>
            <a:pPr marL="0" indent="0">
              <a:buNone/>
            </a:pPr>
            <a:r>
              <a:rPr lang="en-US" sz="2800" dirty="0" smtClean="0"/>
              <a:t>as Rosa Luxemburg famously stipulated</a:t>
            </a:r>
            <a:r>
              <a:rPr lang="en-US" sz="2800" dirty="0" smtClean="0"/>
              <a:t>.</a:t>
            </a:r>
          </a:p>
          <a:p>
            <a:pPr marL="0" indent="0">
              <a:buNone/>
            </a:pPr>
            <a:r>
              <a:rPr lang="en-US" sz="2800" dirty="0" smtClean="0"/>
              <a:t>It is not a law!</a:t>
            </a:r>
            <a:endParaRPr lang="en-GB" sz="2800" dirty="0"/>
          </a:p>
        </p:txBody>
      </p:sp>
      <p:sp>
        <p:nvSpPr>
          <p:cNvPr id="4" name="Slide Number Placeholder 3"/>
          <p:cNvSpPr>
            <a:spLocks noGrp="1"/>
          </p:cNvSpPr>
          <p:nvPr>
            <p:ph type="sldNum" sz="quarter" idx="12"/>
          </p:nvPr>
        </p:nvSpPr>
        <p:spPr/>
        <p:txBody>
          <a:bodyPr/>
          <a:lstStyle/>
          <a:p>
            <a:fld id="{FAF7EA3D-203A-4776-A4B1-63B68EB5DD2F}" type="slidenum">
              <a:rPr lang="en-GB" smtClean="0"/>
              <a:t>33</a:t>
            </a:fld>
            <a:endParaRPr lang="en-GB"/>
          </a:p>
        </p:txBody>
      </p:sp>
    </p:spTree>
    <p:extLst>
      <p:ext uri="{BB962C8B-B14F-4D97-AF65-F5344CB8AC3E}">
        <p14:creationId xmlns:p14="http://schemas.microsoft.com/office/powerpoint/2010/main" val="3885007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6"/>
            <a:ext cx="8229600" cy="1916854"/>
          </a:xfrm>
        </p:spPr>
        <p:txBody>
          <a:bodyPr>
            <a:normAutofit fontScale="90000"/>
          </a:bodyPr>
          <a:lstStyle/>
          <a:p>
            <a:r>
              <a:rPr lang="en-US" dirty="0" smtClean="0"/>
              <a:t>A good scientific theory </a:t>
            </a:r>
            <a:r>
              <a:rPr lang="en-US" u="sng" dirty="0" smtClean="0"/>
              <a:t>suggests</a:t>
            </a:r>
            <a:r>
              <a:rPr lang="en-US" dirty="0" smtClean="0"/>
              <a:t> predictions based on regularities (aka laws)</a:t>
            </a:r>
            <a:endParaRPr lang="en-GB" dirty="0"/>
          </a:p>
        </p:txBody>
      </p:sp>
      <p:sp>
        <p:nvSpPr>
          <p:cNvPr id="3" name="Content Placeholder 2"/>
          <p:cNvSpPr>
            <a:spLocks noGrp="1"/>
          </p:cNvSpPr>
          <p:nvPr>
            <p:ph idx="1"/>
          </p:nvPr>
        </p:nvSpPr>
        <p:spPr>
          <a:xfrm>
            <a:off x="457200" y="2590799"/>
            <a:ext cx="8229600" cy="3943775"/>
          </a:xfrm>
        </p:spPr>
        <p:txBody>
          <a:bodyPr>
            <a:normAutofit/>
          </a:bodyPr>
          <a:lstStyle/>
          <a:p>
            <a:pPr marL="0" indent="0">
              <a:buNone/>
            </a:pPr>
            <a:r>
              <a:rPr lang="en-US" sz="2800" dirty="0" smtClean="0"/>
              <a:t>Historical studies can ‘explain’ not prove  why we arrived where we are  and can only ‘suggest’ </a:t>
            </a:r>
            <a:r>
              <a:rPr lang="en-US" sz="2800" dirty="0" smtClean="0"/>
              <a:t>analogous advancing  developments </a:t>
            </a:r>
            <a:r>
              <a:rPr lang="en-US" sz="2800" dirty="0" smtClean="0"/>
              <a:t>for the future</a:t>
            </a:r>
            <a:r>
              <a:rPr lang="en-US" sz="2800" dirty="0" smtClean="0"/>
              <a:t>.</a:t>
            </a:r>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FAF7EA3D-203A-4776-A4B1-63B68EB5DD2F}" type="slidenum">
              <a:rPr lang="en-GB" smtClean="0"/>
              <a:t>34</a:t>
            </a:fld>
            <a:endParaRPr lang="en-GB"/>
          </a:p>
        </p:txBody>
      </p:sp>
      <p:sp>
        <p:nvSpPr>
          <p:cNvPr id="5" name="TextBox 4"/>
          <p:cNvSpPr txBox="1"/>
          <p:nvPr/>
        </p:nvSpPr>
        <p:spPr>
          <a:xfrm>
            <a:off x="425844" y="5181600"/>
            <a:ext cx="8718156" cy="1384995"/>
          </a:xfrm>
          <a:prstGeom prst="rect">
            <a:avLst/>
          </a:prstGeom>
          <a:noFill/>
        </p:spPr>
        <p:txBody>
          <a:bodyPr wrap="none" rtlCol="0">
            <a:spAutoFit/>
          </a:bodyPr>
          <a:lstStyle/>
          <a:p>
            <a:r>
              <a:rPr lang="en-US" sz="2400" dirty="0"/>
              <a:t>Reminder as well: The Hellenistic culture was very advanced and </a:t>
            </a:r>
            <a:endParaRPr lang="en-US" sz="2400" dirty="0" smtClean="0"/>
          </a:p>
          <a:p>
            <a:r>
              <a:rPr lang="en-US" sz="2400" dirty="0" smtClean="0"/>
              <a:t>after </a:t>
            </a:r>
            <a:r>
              <a:rPr lang="en-US" sz="2400" dirty="0"/>
              <a:t>its </a:t>
            </a:r>
            <a:r>
              <a:rPr lang="en-US" sz="2400" dirty="0" smtClean="0"/>
              <a:t>demise it </a:t>
            </a:r>
            <a:r>
              <a:rPr lang="en-US" sz="2400" dirty="0"/>
              <a:t>took till ‘the scientific revolution’ to pick up again.</a:t>
            </a:r>
          </a:p>
          <a:p>
            <a:endParaRPr lang="en-US" dirty="0"/>
          </a:p>
          <a:p>
            <a:endParaRPr lang="en-GB" dirty="0"/>
          </a:p>
        </p:txBody>
      </p:sp>
    </p:spTree>
    <p:extLst>
      <p:ext uri="{BB962C8B-B14F-4D97-AF65-F5344CB8AC3E}">
        <p14:creationId xmlns:p14="http://schemas.microsoft.com/office/powerpoint/2010/main" val="1621443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568026"/>
          </a:xfrm>
        </p:spPr>
        <p:txBody>
          <a:bodyPr/>
          <a:lstStyle/>
          <a:p>
            <a:r>
              <a:rPr lang="en-US" dirty="0" smtClean="0"/>
              <a:t>5</a:t>
            </a:r>
            <a:r>
              <a:rPr lang="en-US" baseline="30000" dirty="0" smtClean="0"/>
              <a:t>th</a:t>
            </a:r>
            <a:r>
              <a:rPr lang="en-US" dirty="0" smtClean="0"/>
              <a:t> aspect</a:t>
            </a:r>
            <a:br>
              <a:rPr lang="en-US" dirty="0" smtClean="0"/>
            </a:br>
            <a:r>
              <a:rPr lang="en-US" dirty="0" smtClean="0"/>
              <a:t>Representations and laws</a:t>
            </a:r>
            <a:endParaRPr lang="en-GB" dirty="0"/>
          </a:p>
        </p:txBody>
      </p:sp>
      <p:sp>
        <p:nvSpPr>
          <p:cNvPr id="3" name="Content Placeholder 2"/>
          <p:cNvSpPr>
            <a:spLocks noGrp="1"/>
          </p:cNvSpPr>
          <p:nvPr>
            <p:ph type="subTitle" idx="1"/>
          </p:nvPr>
        </p:nvSpPr>
        <p:spPr>
          <a:xfrm>
            <a:off x="1447800" y="2971800"/>
            <a:ext cx="6400800" cy="1869440"/>
          </a:xfrm>
        </p:spPr>
        <p:txBody>
          <a:bodyPr>
            <a:normAutofit fontScale="70000" lnSpcReduction="20000"/>
          </a:bodyPr>
          <a:lstStyle/>
          <a:p>
            <a:r>
              <a:rPr lang="en-US" dirty="0" smtClean="0"/>
              <a:t>Examples </a:t>
            </a:r>
          </a:p>
          <a:p>
            <a:r>
              <a:rPr lang="en-US" dirty="0" smtClean="0"/>
              <a:t>Fish and Quantum mechanics</a:t>
            </a:r>
            <a:endParaRPr lang="en-US" dirty="0"/>
          </a:p>
          <a:p>
            <a:pPr marL="0" indent="0">
              <a:buNone/>
            </a:pPr>
            <a:r>
              <a:rPr lang="en-US" dirty="0" smtClean="0"/>
              <a:t>Fish in shrink foil, </a:t>
            </a:r>
          </a:p>
          <a:p>
            <a:pPr marL="0" indent="0">
              <a:buNone/>
            </a:pPr>
            <a:r>
              <a:rPr lang="en-US" dirty="0" smtClean="0"/>
              <a:t>Fish as such</a:t>
            </a:r>
          </a:p>
          <a:p>
            <a:pPr marL="0" indent="0">
              <a:buNone/>
            </a:pPr>
            <a:r>
              <a:rPr lang="en-US" dirty="0" smtClean="0"/>
              <a:t>Fish in analytical determination </a:t>
            </a: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35</a:t>
            </a:fld>
            <a:endParaRPr lang="en-GB"/>
          </a:p>
        </p:txBody>
      </p:sp>
    </p:spTree>
    <p:extLst>
      <p:ext uri="{BB962C8B-B14F-4D97-AF65-F5344CB8AC3E}">
        <p14:creationId xmlns:p14="http://schemas.microsoft.com/office/powerpoint/2010/main" val="3791227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Eddington’s Fish as found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235" y="2133600"/>
            <a:ext cx="9150235" cy="2706084"/>
          </a:xfrm>
        </p:spPr>
      </p:pic>
      <p:sp>
        <p:nvSpPr>
          <p:cNvPr id="5" name="TextBox 4"/>
          <p:cNvSpPr txBox="1"/>
          <p:nvPr/>
        </p:nvSpPr>
        <p:spPr>
          <a:xfrm>
            <a:off x="228600" y="5486400"/>
            <a:ext cx="4876800" cy="400110"/>
          </a:xfrm>
          <a:prstGeom prst="rect">
            <a:avLst/>
          </a:prstGeom>
          <a:noFill/>
        </p:spPr>
        <p:txBody>
          <a:bodyPr wrap="square" rtlCol="0">
            <a:spAutoFit/>
          </a:bodyPr>
          <a:lstStyle/>
          <a:p>
            <a:r>
              <a:rPr lang="en-US" sz="2000" dirty="0" smtClean="0"/>
              <a:t>For non scientific reasons the fish is smoked </a:t>
            </a:r>
            <a:endParaRPr lang="en-GB" sz="2000" dirty="0"/>
          </a:p>
        </p:txBody>
      </p:sp>
      <p:sp>
        <p:nvSpPr>
          <p:cNvPr id="3" name="Slide Number Placeholder 2"/>
          <p:cNvSpPr>
            <a:spLocks noGrp="1"/>
          </p:cNvSpPr>
          <p:nvPr>
            <p:ph type="sldNum" sz="quarter" idx="12"/>
          </p:nvPr>
        </p:nvSpPr>
        <p:spPr/>
        <p:txBody>
          <a:bodyPr/>
          <a:lstStyle/>
          <a:p>
            <a:fld id="{FAF7EA3D-203A-4776-A4B1-63B68EB5DD2F}" type="slidenum">
              <a:rPr lang="en-GB" smtClean="0"/>
              <a:t>36</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827227"/>
            <a:ext cx="2152650" cy="1129807"/>
          </a:xfrm>
          <a:prstGeom prst="rect">
            <a:avLst/>
          </a:prstGeom>
        </p:spPr>
      </p:pic>
    </p:spTree>
    <p:extLst>
      <p:ext uri="{BB962C8B-B14F-4D97-AF65-F5344CB8AC3E}">
        <p14:creationId xmlns:p14="http://schemas.microsoft.com/office/powerpoint/2010/main" val="3279091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described in shrink foil</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200" y="2625977"/>
            <a:ext cx="9064000" cy="3012823"/>
          </a:xfrm>
        </p:spPr>
      </p:pic>
      <p:sp>
        <p:nvSpPr>
          <p:cNvPr id="3" name="Slide Number Placeholder 2"/>
          <p:cNvSpPr>
            <a:spLocks noGrp="1"/>
          </p:cNvSpPr>
          <p:nvPr>
            <p:ph type="sldNum" sz="quarter" idx="12"/>
          </p:nvPr>
        </p:nvSpPr>
        <p:spPr/>
        <p:txBody>
          <a:bodyPr/>
          <a:lstStyle/>
          <a:p>
            <a:fld id="{FAF7EA3D-203A-4776-A4B1-63B68EB5DD2F}" type="slidenum">
              <a:rPr lang="en-GB" smtClean="0"/>
              <a:t>37</a:t>
            </a:fld>
            <a:endParaRPr lang="en-GB"/>
          </a:p>
        </p:txBody>
      </p:sp>
      <p:sp>
        <p:nvSpPr>
          <p:cNvPr id="5" name="TextBox 4"/>
          <p:cNvSpPr txBox="1"/>
          <p:nvPr/>
        </p:nvSpPr>
        <p:spPr>
          <a:xfrm>
            <a:off x="2811389" y="1871844"/>
            <a:ext cx="4539063" cy="369332"/>
          </a:xfrm>
          <a:prstGeom prst="rect">
            <a:avLst/>
          </a:prstGeom>
          <a:noFill/>
        </p:spPr>
        <p:txBody>
          <a:bodyPr wrap="none" rtlCol="0">
            <a:spAutoFit/>
          </a:bodyPr>
          <a:lstStyle/>
          <a:p>
            <a:r>
              <a:rPr lang="en-US" dirty="0" smtClean="0"/>
              <a:t>A </a:t>
            </a:r>
            <a:r>
              <a:rPr lang="en-US" dirty="0" smtClean="0"/>
              <a:t>description/determination </a:t>
            </a:r>
            <a:r>
              <a:rPr lang="en-US" dirty="0" smtClean="0"/>
              <a:t>from the outside </a:t>
            </a:r>
            <a:endParaRPr lang="en-GB" dirty="0"/>
          </a:p>
        </p:txBody>
      </p:sp>
    </p:spTree>
    <p:extLst>
      <p:ext uri="{BB962C8B-B14F-4D97-AF65-F5344CB8AC3E}">
        <p14:creationId xmlns:p14="http://schemas.microsoft.com/office/powerpoint/2010/main" val="2716485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Removing its own shrink foil aka skin</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2720871"/>
            <a:ext cx="9067800" cy="2118813"/>
          </a:xfrm>
        </p:spPr>
      </p:pic>
      <p:sp>
        <p:nvSpPr>
          <p:cNvPr id="3" name="Slide Number Placeholder 2"/>
          <p:cNvSpPr>
            <a:spLocks noGrp="1"/>
          </p:cNvSpPr>
          <p:nvPr>
            <p:ph type="sldNum" sz="quarter" idx="12"/>
          </p:nvPr>
        </p:nvSpPr>
        <p:spPr/>
        <p:txBody>
          <a:bodyPr/>
          <a:lstStyle/>
          <a:p>
            <a:fld id="{FAF7EA3D-203A-4776-A4B1-63B68EB5DD2F}" type="slidenum">
              <a:rPr lang="en-GB" smtClean="0"/>
              <a:t>38</a:t>
            </a:fld>
            <a:endParaRPr lang="en-GB"/>
          </a:p>
        </p:txBody>
      </p:sp>
    </p:spTree>
    <p:extLst>
      <p:ext uri="{BB962C8B-B14F-4D97-AF65-F5344CB8AC3E}">
        <p14:creationId xmlns:p14="http://schemas.microsoft.com/office/powerpoint/2010/main" val="22206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Analysing the </a:t>
            </a:r>
            <a:r>
              <a:rPr lang="en-GB" dirty="0" smtClean="0"/>
              <a:t>digestible parts</a:t>
            </a:r>
            <a:br>
              <a:rPr lang="en-GB" dirty="0" smtClean="0"/>
            </a:br>
            <a:r>
              <a:rPr lang="en-GB" dirty="0" smtClean="0"/>
              <a:t>Introducing boundary conditions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200" y="2321092"/>
            <a:ext cx="8915400" cy="2601428"/>
          </a:xfrm>
        </p:spPr>
      </p:pic>
      <p:sp>
        <p:nvSpPr>
          <p:cNvPr id="3" name="Slide Number Placeholder 2"/>
          <p:cNvSpPr>
            <a:spLocks noGrp="1"/>
          </p:cNvSpPr>
          <p:nvPr>
            <p:ph type="sldNum" sz="quarter" idx="12"/>
          </p:nvPr>
        </p:nvSpPr>
        <p:spPr/>
        <p:txBody>
          <a:bodyPr/>
          <a:lstStyle/>
          <a:p>
            <a:fld id="{FAF7EA3D-203A-4776-A4B1-63B68EB5DD2F}" type="slidenum">
              <a:rPr lang="en-GB" smtClean="0"/>
              <a:t>39</a:t>
            </a:fld>
            <a:endParaRPr lang="en-GB"/>
          </a:p>
        </p:txBody>
      </p:sp>
    </p:spTree>
    <p:extLst>
      <p:ext uri="{BB962C8B-B14F-4D97-AF65-F5344CB8AC3E}">
        <p14:creationId xmlns:p14="http://schemas.microsoft.com/office/powerpoint/2010/main" val="283570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406400"/>
            <a:ext cx="7799294" cy="471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GB" dirty="0" smtClean="0"/>
              <a:t/>
            </a:r>
            <a:br>
              <a:rPr lang="en-GB" dirty="0" smtClean="0"/>
            </a:br>
            <a:r>
              <a:rPr lang="en-GB" b="0" dirty="0"/>
              <a:t>Sabine </a:t>
            </a:r>
            <a:r>
              <a:rPr lang="en-GB" b="0" dirty="0" err="1" smtClean="0"/>
              <a:t>Hossenfelder</a:t>
            </a:r>
            <a:endParaRPr lang="en-GB"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GB" dirty="0"/>
          </a:p>
        </p:txBody>
      </p:sp>
      <p:sp>
        <p:nvSpPr>
          <p:cNvPr id="2" name="Slide Number Placeholder 1"/>
          <p:cNvSpPr>
            <a:spLocks noGrp="1"/>
          </p:cNvSpPr>
          <p:nvPr>
            <p:ph type="sldNum" sz="quarter" idx="12"/>
          </p:nvPr>
        </p:nvSpPr>
        <p:spPr/>
        <p:txBody>
          <a:bodyPr/>
          <a:lstStyle/>
          <a:p>
            <a:fld id="{FAF7EA3D-203A-4776-A4B1-63B68EB5DD2F}" type="slidenum">
              <a:rPr lang="en-GB" smtClean="0"/>
              <a:t>4</a:t>
            </a:fld>
            <a:endParaRPr lang="en-GB"/>
          </a:p>
        </p:txBody>
      </p:sp>
    </p:spTree>
    <p:extLst>
      <p:ext uri="{BB962C8B-B14F-4D97-AF65-F5344CB8AC3E}">
        <p14:creationId xmlns:p14="http://schemas.microsoft.com/office/powerpoint/2010/main" val="3848853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bare bone mathematical structure</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900122"/>
            <a:ext cx="9067800" cy="2939562"/>
          </a:xfrm>
        </p:spPr>
      </p:pic>
      <p:sp>
        <p:nvSpPr>
          <p:cNvPr id="3" name="Slide Number Placeholder 2"/>
          <p:cNvSpPr>
            <a:spLocks noGrp="1"/>
          </p:cNvSpPr>
          <p:nvPr>
            <p:ph type="sldNum" sz="quarter" idx="12"/>
          </p:nvPr>
        </p:nvSpPr>
        <p:spPr/>
        <p:txBody>
          <a:bodyPr/>
          <a:lstStyle/>
          <a:p>
            <a:fld id="{FAF7EA3D-203A-4776-A4B1-63B68EB5DD2F}" type="slidenum">
              <a:rPr lang="en-GB" smtClean="0"/>
              <a:t>40</a:t>
            </a:fld>
            <a:endParaRPr lang="en-GB"/>
          </a:p>
        </p:txBody>
      </p:sp>
      <p:sp>
        <p:nvSpPr>
          <p:cNvPr id="4" name="TextBox 3"/>
          <p:cNvSpPr txBox="1"/>
          <p:nvPr/>
        </p:nvSpPr>
        <p:spPr>
          <a:xfrm>
            <a:off x="2133600" y="5486400"/>
            <a:ext cx="4609532" cy="369332"/>
          </a:xfrm>
          <a:prstGeom prst="rect">
            <a:avLst/>
          </a:prstGeom>
          <a:noFill/>
        </p:spPr>
        <p:txBody>
          <a:bodyPr wrap="none" rtlCol="0">
            <a:spAutoFit/>
          </a:bodyPr>
          <a:lstStyle/>
          <a:p>
            <a:r>
              <a:rPr lang="en-US" dirty="0" smtClean="0"/>
              <a:t>Does the final determinations induces the fish?</a:t>
            </a:r>
            <a:endParaRPr lang="en-GB" dirty="0"/>
          </a:p>
        </p:txBody>
      </p:sp>
    </p:spTree>
    <p:extLst>
      <p:ext uri="{BB962C8B-B14F-4D97-AF65-F5344CB8AC3E}">
        <p14:creationId xmlns:p14="http://schemas.microsoft.com/office/powerpoint/2010/main" val="264693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Contrary to Mackerel, QM lives in Hilbert Space	</a:t>
            </a:r>
            <a:endParaRPr lang="en-GB" dirty="0"/>
          </a:p>
        </p:txBody>
      </p:sp>
      <p:sp>
        <p:nvSpPr>
          <p:cNvPr id="3" name="Content Placeholder 2"/>
          <p:cNvSpPr>
            <a:spLocks noGrp="1"/>
          </p:cNvSpPr>
          <p:nvPr>
            <p:ph idx="1"/>
          </p:nvPr>
        </p:nvSpPr>
        <p:spPr>
          <a:xfrm>
            <a:off x="152400" y="1706881"/>
            <a:ext cx="8839200" cy="4312919"/>
          </a:xfrm>
        </p:spPr>
        <p:txBody>
          <a:bodyPr>
            <a:normAutofit fontScale="55000" lnSpcReduction="20000"/>
          </a:bodyPr>
          <a:lstStyle/>
          <a:p>
            <a:pPr marL="0" indent="0">
              <a:buNone/>
            </a:pPr>
            <a:r>
              <a:rPr lang="en-US" sz="3800" dirty="0" smtClean="0"/>
              <a:t>But QM claims to envelope in mathematical space, the “thing” living in physical space</a:t>
            </a:r>
          </a:p>
          <a:p>
            <a:pPr marL="0" indent="0">
              <a:buNone/>
            </a:pPr>
            <a:r>
              <a:rPr lang="en-US" sz="3800" dirty="0" smtClean="0"/>
              <a:t>What does the theory suggest us for physical space</a:t>
            </a:r>
            <a:r>
              <a:rPr lang="en-US" sz="3800" dirty="0" smtClean="0"/>
              <a:t>?</a:t>
            </a:r>
          </a:p>
          <a:p>
            <a:pPr marL="0" indent="0">
              <a:buNone/>
            </a:pPr>
            <a:endParaRPr lang="en-US" sz="3400" dirty="0" smtClean="0"/>
          </a:p>
          <a:p>
            <a:pPr marL="0" indent="0">
              <a:buNone/>
            </a:pPr>
            <a:r>
              <a:rPr lang="en-US" sz="3600" dirty="0" smtClean="0"/>
              <a:t>The finite knowability: Niels Bohr’s complementarity?</a:t>
            </a:r>
          </a:p>
          <a:p>
            <a:pPr marL="0" indent="0">
              <a:buNone/>
            </a:pPr>
            <a:r>
              <a:rPr lang="en-US" sz="3600" dirty="0" smtClean="0"/>
              <a:t>What does a model mean if taken for an approximate truth?</a:t>
            </a:r>
          </a:p>
          <a:p>
            <a:pPr>
              <a:buFontTx/>
              <a:buChar char="-"/>
            </a:pPr>
            <a:r>
              <a:rPr lang="en-US" sz="3600" dirty="0" smtClean="0"/>
              <a:t>Fundamentally probabilistic </a:t>
            </a:r>
          </a:p>
          <a:p>
            <a:pPr lvl="1">
              <a:buFontTx/>
              <a:buChar char="-"/>
            </a:pPr>
            <a:r>
              <a:rPr lang="en-US" sz="3600" dirty="0" smtClean="0"/>
              <a:t>wave function collapses (most theoreticians) </a:t>
            </a:r>
          </a:p>
          <a:p>
            <a:pPr lvl="1">
              <a:buFontTx/>
              <a:buChar char="-"/>
            </a:pPr>
            <a:r>
              <a:rPr lang="en-US" sz="3600" dirty="0" smtClean="0"/>
              <a:t>consistent / decoherent histories  (Robert B. Griffiths)</a:t>
            </a:r>
          </a:p>
          <a:p>
            <a:pPr marL="0" indent="0">
              <a:buNone/>
            </a:pPr>
            <a:r>
              <a:rPr lang="en-US" sz="3600" dirty="0" smtClean="0"/>
              <a:t>- </a:t>
            </a:r>
            <a:r>
              <a:rPr lang="en-US" sz="3600" dirty="0"/>
              <a:t> </a:t>
            </a:r>
            <a:r>
              <a:rPr lang="en-US" sz="3600" dirty="0" smtClean="0"/>
              <a:t>Introduction of new force/potential (David Bohm, Peter Holland) in phase space</a:t>
            </a:r>
          </a:p>
          <a:p>
            <a:pPr>
              <a:buFontTx/>
              <a:buChar char="-"/>
            </a:pPr>
            <a:r>
              <a:rPr lang="en-US" sz="3600" dirty="0" smtClean="0"/>
              <a:t>Super determinism, cellular automata (Gerard ‘t Hooft)</a:t>
            </a:r>
          </a:p>
          <a:p>
            <a:pPr>
              <a:buFontTx/>
              <a:buChar char="-"/>
            </a:pPr>
            <a:r>
              <a:rPr lang="en-US" sz="3600" dirty="0" smtClean="0"/>
              <a:t>Relational (Shelly Goldstein, Carlo </a:t>
            </a:r>
            <a:r>
              <a:rPr lang="en-US" sz="3600" dirty="0" err="1" smtClean="0"/>
              <a:t>Rovelli</a:t>
            </a:r>
            <a:r>
              <a:rPr lang="en-US" sz="3600" dirty="0" smtClean="0"/>
              <a:t>)</a:t>
            </a:r>
          </a:p>
          <a:p>
            <a:pPr>
              <a:buFontTx/>
              <a:buChar char="-"/>
            </a:pPr>
            <a:r>
              <a:rPr lang="en-US" sz="3600" dirty="0" smtClean="0"/>
              <a:t>P-</a:t>
            </a:r>
            <a:r>
              <a:rPr lang="en-US" sz="3600" dirty="0" err="1" smtClean="0"/>
              <a:t>adic</a:t>
            </a:r>
            <a:r>
              <a:rPr lang="en-US" sz="3600" dirty="0" smtClean="0"/>
              <a:t> structure /non Euclidian metric (Tim Palmer)</a:t>
            </a:r>
          </a:p>
          <a:p>
            <a:pPr>
              <a:buFontTx/>
              <a:buChar char="-"/>
            </a:pPr>
            <a:r>
              <a:rPr lang="en-US" sz="3600" dirty="0" smtClean="0"/>
              <a:t>Etc. </a:t>
            </a:r>
            <a:endParaRPr lang="en-GB" sz="3600" dirty="0"/>
          </a:p>
        </p:txBody>
      </p:sp>
      <p:sp>
        <p:nvSpPr>
          <p:cNvPr id="4" name="Slide Number Placeholder 3"/>
          <p:cNvSpPr>
            <a:spLocks noGrp="1"/>
          </p:cNvSpPr>
          <p:nvPr>
            <p:ph type="sldNum" sz="quarter" idx="12"/>
          </p:nvPr>
        </p:nvSpPr>
        <p:spPr/>
        <p:txBody>
          <a:bodyPr/>
          <a:lstStyle/>
          <a:p>
            <a:fld id="{FAF7EA3D-203A-4776-A4B1-63B68EB5DD2F}" type="slidenum">
              <a:rPr lang="en-GB" smtClean="0"/>
              <a:t>41</a:t>
            </a:fld>
            <a:endParaRPr lang="en-GB"/>
          </a:p>
        </p:txBody>
      </p:sp>
    </p:spTree>
    <p:extLst>
      <p:ext uri="{BB962C8B-B14F-4D97-AF65-F5344CB8AC3E}">
        <p14:creationId xmlns:p14="http://schemas.microsoft.com/office/powerpoint/2010/main" val="15155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aspect</a:t>
            </a:r>
            <a:endParaRPr lang="en-GB" dirty="0"/>
          </a:p>
        </p:txBody>
      </p:sp>
      <p:sp>
        <p:nvSpPr>
          <p:cNvPr id="3" name="Content Placeholder 2"/>
          <p:cNvSpPr>
            <a:spLocks noGrp="1"/>
          </p:cNvSpPr>
          <p:nvPr>
            <p:ph idx="1"/>
          </p:nvPr>
        </p:nvSpPr>
        <p:spPr>
          <a:xfrm>
            <a:off x="457200" y="1706881"/>
            <a:ext cx="8229600" cy="2026919"/>
          </a:xfrm>
        </p:spPr>
        <p:txBody>
          <a:bodyPr>
            <a:normAutofit/>
          </a:bodyPr>
          <a:lstStyle/>
          <a:p>
            <a:pPr marL="0" indent="0" algn="ctr">
              <a:buNone/>
            </a:pPr>
            <a:r>
              <a:rPr lang="en-US" dirty="0" smtClean="0"/>
              <a:t>A never ending story</a:t>
            </a:r>
          </a:p>
          <a:p>
            <a:pPr marL="0" indent="0" algn="ctr">
              <a:buNone/>
            </a:pPr>
            <a:endParaRPr lang="en-US" dirty="0"/>
          </a:p>
          <a:p>
            <a:pPr marL="0" indent="0" algn="ctr">
              <a:buNone/>
            </a:pPr>
            <a:endParaRPr lang="en-US" dirty="0" smtClean="0"/>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FAF7EA3D-203A-4776-A4B1-63B68EB5DD2F}" type="slidenum">
              <a:rPr lang="en-GB" smtClean="0"/>
              <a:t>42</a:t>
            </a:fld>
            <a:endParaRPr lang="en-GB"/>
          </a:p>
        </p:txBody>
      </p:sp>
      <p:sp>
        <p:nvSpPr>
          <p:cNvPr id="6" name="TextBox 5"/>
          <p:cNvSpPr txBox="1"/>
          <p:nvPr/>
        </p:nvSpPr>
        <p:spPr>
          <a:xfrm>
            <a:off x="2095977" y="2438400"/>
            <a:ext cx="5143023" cy="1200329"/>
          </a:xfrm>
          <a:prstGeom prst="rect">
            <a:avLst/>
          </a:prstGeom>
          <a:noFill/>
        </p:spPr>
        <p:txBody>
          <a:bodyPr wrap="square" rtlCol="0">
            <a:spAutoFit/>
          </a:bodyPr>
          <a:lstStyle/>
          <a:p>
            <a:r>
              <a:rPr lang="en-US" dirty="0" smtClean="0">
                <a:solidFill>
                  <a:srgbClr val="FF0000"/>
                </a:solidFill>
              </a:rPr>
              <a:t>I expect that all attempts  to do without fundamental laws of nature, if successful at all, simply result in the introduction of </a:t>
            </a:r>
            <a:r>
              <a:rPr lang="en-US" dirty="0" err="1" smtClean="0">
                <a:solidFill>
                  <a:srgbClr val="FF0000"/>
                </a:solidFill>
              </a:rPr>
              <a:t>metalaws</a:t>
            </a:r>
            <a:r>
              <a:rPr lang="en-US" dirty="0" smtClean="0">
                <a:solidFill>
                  <a:srgbClr val="FF0000"/>
                </a:solidFill>
              </a:rPr>
              <a:t> that describe  how what we know </a:t>
            </a:r>
            <a:r>
              <a:rPr lang="en-US" i="1" dirty="0" smtClean="0">
                <a:solidFill>
                  <a:srgbClr val="FF0000"/>
                </a:solidFill>
              </a:rPr>
              <a:t>now</a:t>
            </a:r>
            <a:r>
              <a:rPr lang="en-US" dirty="0" smtClean="0">
                <a:solidFill>
                  <a:srgbClr val="FF0000"/>
                </a:solidFill>
              </a:rPr>
              <a:t> came about. </a:t>
            </a:r>
            <a:r>
              <a:rPr lang="en-US" i="1" dirty="0" smtClean="0">
                <a:solidFill>
                  <a:srgbClr val="FF0000"/>
                </a:solidFill>
              </a:rPr>
              <a:t>Weinberg’s Dreams p.233</a:t>
            </a:r>
            <a:endParaRPr lang="en-GB" dirty="0">
              <a:solidFill>
                <a:srgbClr val="FF0000"/>
              </a:solidFill>
            </a:endParaRPr>
          </a:p>
        </p:txBody>
      </p:sp>
      <p:sp>
        <p:nvSpPr>
          <p:cNvPr id="8" name="TextBox 7"/>
          <p:cNvSpPr txBox="1"/>
          <p:nvPr/>
        </p:nvSpPr>
        <p:spPr>
          <a:xfrm>
            <a:off x="2095978" y="3962400"/>
            <a:ext cx="5143022" cy="1569660"/>
          </a:xfrm>
          <a:prstGeom prst="rect">
            <a:avLst/>
          </a:prstGeom>
          <a:noFill/>
        </p:spPr>
        <p:txBody>
          <a:bodyPr wrap="square" rtlCol="0">
            <a:spAutoFit/>
          </a:bodyPr>
          <a:lstStyle/>
          <a:p>
            <a:pPr algn="ctr"/>
            <a:r>
              <a:rPr lang="en-US" sz="3200" dirty="0" smtClean="0"/>
              <a:t>OR</a:t>
            </a:r>
          </a:p>
          <a:p>
            <a:pPr algn="ctr"/>
            <a:endParaRPr lang="en-US" sz="3200" dirty="0" smtClean="0"/>
          </a:p>
          <a:p>
            <a:pPr algn="ctr"/>
            <a:r>
              <a:rPr lang="en-US" sz="3200" dirty="0"/>
              <a:t>A final knowing</a:t>
            </a:r>
            <a:r>
              <a:rPr lang="en-US" sz="3200" dirty="0" smtClean="0"/>
              <a:t>?</a:t>
            </a:r>
            <a:endParaRPr lang="en-GB" sz="3200" dirty="0"/>
          </a:p>
        </p:txBody>
      </p:sp>
      <p:sp>
        <p:nvSpPr>
          <p:cNvPr id="10" name="TextBox 9"/>
          <p:cNvSpPr txBox="1"/>
          <p:nvPr/>
        </p:nvSpPr>
        <p:spPr>
          <a:xfrm>
            <a:off x="2133600" y="5620434"/>
            <a:ext cx="5105400" cy="646331"/>
          </a:xfrm>
          <a:prstGeom prst="rect">
            <a:avLst/>
          </a:prstGeom>
          <a:noFill/>
        </p:spPr>
        <p:txBody>
          <a:bodyPr wrap="square" rtlCol="0">
            <a:spAutoFit/>
          </a:bodyPr>
          <a:lstStyle/>
          <a:p>
            <a:r>
              <a:rPr lang="en-US" dirty="0" smtClean="0">
                <a:solidFill>
                  <a:srgbClr val="FF0000"/>
                </a:solidFill>
              </a:rPr>
              <a:t>My own guess is that there is a final theory,</a:t>
            </a:r>
          </a:p>
          <a:p>
            <a:r>
              <a:rPr lang="en-US" dirty="0" smtClean="0">
                <a:solidFill>
                  <a:srgbClr val="FF0000"/>
                </a:solidFill>
              </a:rPr>
              <a:t>and we are capable of discovering it. </a:t>
            </a:r>
            <a:r>
              <a:rPr lang="en-US" i="1" dirty="0" smtClean="0">
                <a:solidFill>
                  <a:srgbClr val="FF0000"/>
                </a:solidFill>
              </a:rPr>
              <a:t>Idem. p. 235</a:t>
            </a:r>
            <a:endParaRPr lang="en-GB" dirty="0">
              <a:solidFill>
                <a:srgbClr val="FF0000"/>
              </a:solidFill>
            </a:endParaRPr>
          </a:p>
        </p:txBody>
      </p:sp>
    </p:spTree>
    <p:extLst>
      <p:ext uri="{BB962C8B-B14F-4D97-AF65-F5344CB8AC3E}">
        <p14:creationId xmlns:p14="http://schemas.microsoft.com/office/powerpoint/2010/main" val="227383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ltering the curvature of an asymptotic curve? - Mathematics Stack Exchange"/>
          <p:cNvSpPr>
            <a:spLocks noChangeAspect="1" noChangeArrowheads="1"/>
          </p:cNvSpPr>
          <p:nvPr/>
        </p:nvSpPr>
        <p:spPr bwMode="auto">
          <a:xfrm>
            <a:off x="155575" y="-776288"/>
            <a:ext cx="2838450"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Altering the curvature of an asymptotic curve? - Mathematics Stack Exchange"/>
          <p:cNvSpPr>
            <a:spLocks noChangeAspect="1" noChangeArrowheads="1"/>
          </p:cNvSpPr>
          <p:nvPr/>
        </p:nvSpPr>
        <p:spPr bwMode="auto">
          <a:xfrm>
            <a:off x="307975" y="-623888"/>
            <a:ext cx="2838450"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912" y="380009"/>
            <a:ext cx="7243128" cy="3277591"/>
          </a:xfrm>
          <a:prstGeom prst="rect">
            <a:avLst/>
          </a:prstGeom>
        </p:spPr>
      </p:pic>
      <p:sp>
        <p:nvSpPr>
          <p:cNvPr id="8" name="TextBox 7"/>
          <p:cNvSpPr txBox="1"/>
          <p:nvPr/>
        </p:nvSpPr>
        <p:spPr>
          <a:xfrm>
            <a:off x="442912" y="3657600"/>
            <a:ext cx="5881688" cy="1569660"/>
          </a:xfrm>
          <a:prstGeom prst="rect">
            <a:avLst/>
          </a:prstGeom>
          <a:noFill/>
        </p:spPr>
        <p:txBody>
          <a:bodyPr wrap="square" rtlCol="0">
            <a:spAutoFit/>
          </a:bodyPr>
          <a:lstStyle/>
          <a:p>
            <a:r>
              <a:rPr lang="en-US" sz="2400" dirty="0" smtClean="0"/>
              <a:t>We drill down to the ultimate </a:t>
            </a:r>
            <a:r>
              <a:rPr lang="en-US" sz="2400" i="1" dirty="0" smtClean="0"/>
              <a:t>Ding an Sich: </a:t>
            </a:r>
          </a:p>
          <a:p>
            <a:r>
              <a:rPr lang="en-US" sz="2400" dirty="0" smtClean="0"/>
              <a:t>The fundamental building blocks of nature</a:t>
            </a:r>
          </a:p>
          <a:p>
            <a:r>
              <a:rPr lang="en-US" sz="2400" dirty="0" smtClean="0"/>
              <a:t>The ultimate atoms of our model:   </a:t>
            </a:r>
          </a:p>
          <a:p>
            <a:r>
              <a:rPr lang="en-US" sz="2400" dirty="0" smtClean="0">
                <a:latin typeface="Algerian" panose="04020705040A02060702" pitchFamily="82" charset="0"/>
              </a:rPr>
              <a:t>Made by GOD for our convenience</a:t>
            </a:r>
            <a:endParaRPr lang="en-GB" sz="2400" dirty="0">
              <a:latin typeface="Algerian" panose="04020705040A02060702" pitchFamily="82"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19799" y="3276600"/>
            <a:ext cx="3046345" cy="3197760"/>
          </a:xfrm>
          <a:prstGeom prst="rect">
            <a:avLst/>
          </a:prstGeom>
        </p:spPr>
      </p:pic>
      <p:sp>
        <p:nvSpPr>
          <p:cNvPr id="10" name="TextBox 9"/>
          <p:cNvSpPr txBox="1"/>
          <p:nvPr/>
        </p:nvSpPr>
        <p:spPr>
          <a:xfrm>
            <a:off x="307975" y="6214753"/>
            <a:ext cx="7315200" cy="707886"/>
          </a:xfrm>
          <a:prstGeom prst="rect">
            <a:avLst/>
          </a:prstGeom>
          <a:noFill/>
        </p:spPr>
        <p:txBody>
          <a:bodyPr wrap="square" rtlCol="0">
            <a:spAutoFit/>
          </a:bodyPr>
          <a:lstStyle/>
          <a:p>
            <a:r>
              <a:rPr lang="en-US" sz="2000" dirty="0" smtClean="0"/>
              <a:t>Note: Although Immanuel believes in </a:t>
            </a:r>
            <a:r>
              <a:rPr lang="en-US" sz="2000" dirty="0" smtClean="0">
                <a:latin typeface="Algerian" panose="04020705040A02060702" pitchFamily="82" charset="0"/>
              </a:rPr>
              <a:t>GOD</a:t>
            </a:r>
            <a:r>
              <a:rPr lang="en-US" sz="2000" dirty="0" smtClean="0"/>
              <a:t>, he has no beard.</a:t>
            </a:r>
          </a:p>
          <a:p>
            <a:r>
              <a:rPr lang="en-US" sz="2000" dirty="0" smtClean="0"/>
              <a:t>Though Fred is an atheist and has a beard. No dialectics involved!</a:t>
            </a:r>
            <a:endParaRPr lang="en-GB" sz="2000" dirty="0"/>
          </a:p>
        </p:txBody>
      </p:sp>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083299" y="320146"/>
            <a:ext cx="1905000" cy="52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AF7EA3D-203A-4776-A4B1-63B68EB5DD2F}" type="slidenum">
              <a:rPr lang="en-GB" smtClean="0"/>
              <a:t>43</a:t>
            </a:fld>
            <a:endParaRPr lang="en-GB"/>
          </a:p>
        </p:txBody>
      </p:sp>
    </p:spTree>
    <p:extLst>
      <p:ext uri="{BB962C8B-B14F-4D97-AF65-F5344CB8AC3E}">
        <p14:creationId xmlns:p14="http://schemas.microsoft.com/office/powerpoint/2010/main" val="3552051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654"/>
          <a:stretch/>
        </p:blipFill>
        <p:spPr>
          <a:xfrm>
            <a:off x="15834" y="-16824"/>
            <a:ext cx="3565566" cy="276035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10593" y="-152400"/>
            <a:ext cx="4866014" cy="529934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33800" y="260268"/>
            <a:ext cx="2777067" cy="3397332"/>
          </a:xfrm>
          <a:prstGeom prst="rect">
            <a:avLst/>
          </a:prstGeom>
        </p:spPr>
      </p:pic>
      <p:sp>
        <p:nvSpPr>
          <p:cNvPr id="5" name="TextBox 4"/>
          <p:cNvSpPr txBox="1"/>
          <p:nvPr/>
        </p:nvSpPr>
        <p:spPr>
          <a:xfrm>
            <a:off x="3579860" y="5257800"/>
            <a:ext cx="5334000" cy="461665"/>
          </a:xfrm>
          <a:prstGeom prst="rect">
            <a:avLst/>
          </a:prstGeom>
          <a:noFill/>
        </p:spPr>
        <p:txBody>
          <a:bodyPr wrap="square" rtlCol="0">
            <a:spAutoFit/>
          </a:bodyPr>
          <a:lstStyle/>
          <a:p>
            <a:r>
              <a:rPr lang="en-US" sz="2400" dirty="0" smtClean="0"/>
              <a:t>Quantity                Quality transitions </a:t>
            </a:r>
            <a:endParaRPr lang="en-GB" sz="2400" dirty="0"/>
          </a:p>
        </p:txBody>
      </p:sp>
      <p:sp>
        <p:nvSpPr>
          <p:cNvPr id="6" name="Left-Right Arrow 5"/>
          <p:cNvSpPr/>
          <p:nvPr/>
        </p:nvSpPr>
        <p:spPr>
          <a:xfrm>
            <a:off x="4937702" y="5434059"/>
            <a:ext cx="748339" cy="1211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TextBox 6"/>
          <p:cNvSpPr txBox="1"/>
          <p:nvPr/>
        </p:nvSpPr>
        <p:spPr>
          <a:xfrm>
            <a:off x="50739" y="2857995"/>
            <a:ext cx="3459854" cy="2677656"/>
          </a:xfrm>
          <a:prstGeom prst="rect">
            <a:avLst/>
          </a:prstGeom>
          <a:noFill/>
        </p:spPr>
        <p:txBody>
          <a:bodyPr wrap="square" rtlCol="0">
            <a:spAutoFit/>
          </a:bodyPr>
          <a:lstStyle/>
          <a:p>
            <a:r>
              <a:rPr lang="en-US" sz="2800" dirty="0" smtClean="0"/>
              <a:t>The role of context. </a:t>
            </a:r>
          </a:p>
          <a:p>
            <a:r>
              <a:rPr lang="en-US" sz="2800" dirty="0" smtClean="0"/>
              <a:t>In every new stage in </a:t>
            </a:r>
            <a:r>
              <a:rPr lang="en-US" sz="2800" i="1" dirty="0" smtClean="0"/>
              <a:t>Human understanding of Nature</a:t>
            </a:r>
            <a:r>
              <a:rPr lang="en-US" sz="2800" dirty="0" smtClean="0"/>
              <a:t> </a:t>
            </a:r>
          </a:p>
          <a:p>
            <a:r>
              <a:rPr lang="en-US" sz="2800" dirty="0" smtClean="0"/>
              <a:t>Novel entities and</a:t>
            </a:r>
          </a:p>
          <a:p>
            <a:r>
              <a:rPr lang="en-US" sz="2800" dirty="0"/>
              <a:t>r</a:t>
            </a:r>
            <a:r>
              <a:rPr lang="en-US" sz="2800" dirty="0" smtClean="0"/>
              <a:t>elations </a:t>
            </a:r>
            <a:r>
              <a:rPr lang="en-US" sz="2800" b="1" dirty="0" smtClean="0"/>
              <a:t>emerge</a:t>
            </a:r>
            <a:r>
              <a:rPr lang="en-US" sz="2800" dirty="0" smtClean="0"/>
              <a:t>.</a:t>
            </a:r>
            <a:endParaRPr lang="en-GB" sz="2800" dirty="0"/>
          </a:p>
        </p:txBody>
      </p:sp>
      <p:sp>
        <p:nvSpPr>
          <p:cNvPr id="8" name="TextBox 7"/>
          <p:cNvSpPr txBox="1"/>
          <p:nvPr/>
        </p:nvSpPr>
        <p:spPr>
          <a:xfrm>
            <a:off x="1600200" y="5712919"/>
            <a:ext cx="1018549" cy="369332"/>
          </a:xfrm>
          <a:prstGeom prst="rect">
            <a:avLst/>
          </a:prstGeom>
          <a:noFill/>
        </p:spPr>
        <p:txBody>
          <a:bodyPr wrap="none" rtlCol="0">
            <a:spAutoFit/>
          </a:bodyPr>
          <a:lstStyle/>
          <a:p>
            <a:r>
              <a:rPr lang="en-US" dirty="0" smtClean="0"/>
              <a:t>Inverting</a:t>
            </a:r>
            <a:endParaRPr lang="en-GB" dirty="0"/>
          </a:p>
        </p:txBody>
      </p:sp>
      <p:pic>
        <p:nvPicPr>
          <p:cNvPr id="3074"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752204" y="5676375"/>
            <a:ext cx="707785" cy="99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FAF7EA3D-203A-4776-A4B1-63B68EB5DD2F}" type="slidenum">
              <a:rPr lang="en-GB" smtClean="0"/>
              <a:t>44</a:t>
            </a:fld>
            <a:endParaRPr lang="en-GB"/>
          </a:p>
        </p:txBody>
      </p:sp>
    </p:spTree>
    <p:extLst>
      <p:ext uri="{BB962C8B-B14F-4D97-AF65-F5344CB8AC3E}">
        <p14:creationId xmlns:p14="http://schemas.microsoft.com/office/powerpoint/2010/main" val="4149056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Against Structuralism</a:t>
            </a:r>
            <a:endParaRPr lang="en-GB" dirty="0"/>
          </a:p>
        </p:txBody>
      </p:sp>
      <p:sp>
        <p:nvSpPr>
          <p:cNvPr id="5" name="Content Placeholder 4"/>
          <p:cNvSpPr>
            <a:spLocks noGrp="1"/>
          </p:cNvSpPr>
          <p:nvPr>
            <p:ph idx="1"/>
          </p:nvPr>
        </p:nvSpPr>
        <p:spPr>
          <a:xfrm>
            <a:off x="304800" y="1447800"/>
            <a:ext cx="8610600" cy="5086775"/>
          </a:xfrm>
        </p:spPr>
        <p:txBody>
          <a:bodyPr/>
          <a:lstStyle/>
          <a:p>
            <a:pPr marL="0" indent="0">
              <a:buNone/>
            </a:pPr>
            <a:r>
              <a:rPr lang="en-US" dirty="0" smtClean="0"/>
              <a:t>The structuralists agree that semantic notions are contingent but dream of fixed universal underlying stable structures.</a:t>
            </a:r>
          </a:p>
          <a:p>
            <a:pPr marL="0" indent="0">
              <a:buNone/>
            </a:pPr>
            <a:r>
              <a:rPr lang="en-US" dirty="0" smtClean="0"/>
              <a:t>Their love for math, in particular set theory, started  already </a:t>
            </a:r>
            <a:r>
              <a:rPr lang="en-US" dirty="0"/>
              <a:t>with Claude </a:t>
            </a:r>
            <a:r>
              <a:rPr lang="en-US" dirty="0" smtClean="0"/>
              <a:t>Lévi‐Strauss</a:t>
            </a:r>
            <a:r>
              <a:rPr lang="en-US" dirty="0"/>
              <a:t> </a:t>
            </a:r>
            <a:r>
              <a:rPr lang="en-US" dirty="0" smtClean="0"/>
              <a:t>in 1949. </a:t>
            </a:r>
            <a:br>
              <a:rPr lang="en-US" dirty="0" smtClean="0"/>
            </a:br>
            <a:endParaRPr lang="en-US" dirty="0" smtClean="0"/>
          </a:p>
          <a:p>
            <a:pPr marL="0" indent="0">
              <a:buNone/>
            </a:pPr>
            <a:r>
              <a:rPr lang="en-US" dirty="0" smtClean="0"/>
              <a:t>And culminated in Althusser's denial of history and </a:t>
            </a:r>
            <a:r>
              <a:rPr lang="en-US" dirty="0" err="1" smtClean="0"/>
              <a:t>Lacan’s</a:t>
            </a:r>
            <a:r>
              <a:rPr lang="en-US" dirty="0" smtClean="0"/>
              <a:t> toying with formulae. </a:t>
            </a:r>
          </a:p>
          <a:p>
            <a:pPr marL="0" indent="0">
              <a:buNone/>
            </a:pPr>
            <a:r>
              <a:rPr lang="en-US" dirty="0" smtClean="0"/>
              <a:t>{does this ring a bell in Relational QM????}</a:t>
            </a:r>
            <a:endParaRPr lang="en-US" dirty="0"/>
          </a:p>
          <a:p>
            <a:pPr marL="0" indent="0">
              <a:buNone/>
            </a:pPr>
            <a:endParaRPr lang="en-US" dirty="0" smtClean="0"/>
          </a:p>
          <a:p>
            <a:pPr marL="0" indent="0">
              <a:buNone/>
            </a:pPr>
            <a:endParaRPr lang="en-GB" dirty="0"/>
          </a:p>
        </p:txBody>
      </p:sp>
      <p:sp>
        <p:nvSpPr>
          <p:cNvPr id="2" name="Slide Number Placeholder 1"/>
          <p:cNvSpPr>
            <a:spLocks noGrp="1"/>
          </p:cNvSpPr>
          <p:nvPr>
            <p:ph type="sldNum" sz="quarter" idx="12"/>
          </p:nvPr>
        </p:nvSpPr>
        <p:spPr/>
        <p:txBody>
          <a:bodyPr/>
          <a:lstStyle/>
          <a:p>
            <a:fld id="{FAF7EA3D-203A-4776-A4B1-63B68EB5DD2F}" type="slidenum">
              <a:rPr lang="en-GB" smtClean="0"/>
              <a:t>45</a:t>
            </a:fld>
            <a:endParaRPr lang="en-GB"/>
          </a:p>
        </p:txBody>
      </p:sp>
    </p:spTree>
    <p:extLst>
      <p:ext uri="{BB962C8B-B14F-4D97-AF65-F5344CB8AC3E}">
        <p14:creationId xmlns:p14="http://schemas.microsoft.com/office/powerpoint/2010/main" val="380370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Scientification</a:t>
            </a:r>
            <a:r>
              <a:rPr lang="en-US" dirty="0" smtClean="0"/>
              <a:t> (or scientology)?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If we dream of a final theory, structure, law, representation, etc., implicitly, we strife for a final (Kantian) destination.</a:t>
            </a:r>
          </a:p>
          <a:p>
            <a:pPr marL="0" indent="0">
              <a:buNone/>
            </a:pPr>
            <a:r>
              <a:rPr lang="en-US" dirty="0" smtClean="0"/>
              <a:t>This does NOT mean that we cannot strife for a limited inter-human transparent language (pasigraphy) in some contexts, cf. </a:t>
            </a:r>
            <a:r>
              <a:rPr lang="en-US" dirty="0" err="1" smtClean="0"/>
              <a:t>Neurath</a:t>
            </a:r>
            <a:r>
              <a:rPr lang="en-US" dirty="0" smtClean="0"/>
              <a:t>, </a:t>
            </a:r>
            <a:r>
              <a:rPr lang="en-US" dirty="0" err="1" smtClean="0"/>
              <a:t>Carnap</a:t>
            </a:r>
            <a:r>
              <a:rPr lang="en-US" dirty="0" smtClean="0"/>
              <a:t>. </a:t>
            </a:r>
          </a:p>
          <a:p>
            <a:pPr marL="0" indent="0">
              <a:buNone/>
            </a:pPr>
            <a:r>
              <a:rPr lang="en-US" dirty="0" smtClean="0">
                <a:solidFill>
                  <a:srgbClr val="FF0000"/>
                </a:solidFill>
              </a:rPr>
              <a:t>As argued above: We hardly understand our body, we don’t understand our mind, we cannot organize our human society: why should we  claim universals </a:t>
            </a:r>
            <a:r>
              <a:rPr lang="en-US" i="1" dirty="0" smtClean="0">
                <a:solidFill>
                  <a:srgbClr val="FF0000"/>
                </a:solidFill>
              </a:rPr>
              <a:t>an </a:t>
            </a:r>
            <a:r>
              <a:rPr lang="en-US" i="1" dirty="0" err="1" smtClean="0">
                <a:solidFill>
                  <a:srgbClr val="FF0000"/>
                </a:solidFill>
              </a:rPr>
              <a:t>sich</a:t>
            </a:r>
            <a:r>
              <a:rPr lang="en-US" i="1" dirty="0" smtClean="0">
                <a:solidFill>
                  <a:srgbClr val="FF0000"/>
                </a:solidFill>
              </a:rPr>
              <a:t> ?</a:t>
            </a:r>
            <a:r>
              <a:rPr lang="en-US" dirty="0" smtClean="0">
                <a:solidFill>
                  <a:srgbClr val="FF0000"/>
                </a:solidFill>
              </a:rPr>
              <a:t> </a:t>
            </a:r>
            <a:r>
              <a:rPr lang="en-US" dirty="0" smtClean="0">
                <a:solidFill>
                  <a:srgbClr val="00B050"/>
                </a:solidFill>
              </a:rPr>
              <a:t>Beyond contingent environments</a:t>
            </a:r>
            <a:r>
              <a:rPr lang="en-US" dirty="0" smtClean="0">
                <a:solidFill>
                  <a:srgbClr val="FF0000"/>
                </a:solidFill>
              </a:rPr>
              <a:t>.</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FAF7EA3D-203A-4776-A4B1-63B68EB5DD2F}" type="slidenum">
              <a:rPr lang="en-GB" smtClean="0"/>
              <a:t>46</a:t>
            </a:fld>
            <a:endParaRPr lang="en-GB"/>
          </a:p>
        </p:txBody>
      </p:sp>
    </p:spTree>
    <p:extLst>
      <p:ext uri="{BB962C8B-B14F-4D97-AF65-F5344CB8AC3E}">
        <p14:creationId xmlns:p14="http://schemas.microsoft.com/office/powerpoint/2010/main" val="112303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7</a:t>
            </a:r>
            <a:r>
              <a:rPr lang="en-US" baseline="30000" dirty="0" smtClean="0"/>
              <a:t>th</a:t>
            </a:r>
            <a:r>
              <a:rPr lang="en-US" dirty="0" smtClean="0"/>
              <a:t> aspect</a:t>
            </a:r>
            <a:endParaRPr lang="en-GB" dirty="0"/>
          </a:p>
        </p:txBody>
      </p:sp>
      <p:sp>
        <p:nvSpPr>
          <p:cNvPr id="5" name="Subtitle 4"/>
          <p:cNvSpPr>
            <a:spLocks noGrp="1"/>
          </p:cNvSpPr>
          <p:nvPr>
            <p:ph type="subTitle" idx="1"/>
          </p:nvPr>
        </p:nvSpPr>
        <p:spPr/>
        <p:txBody>
          <a:bodyPr/>
          <a:lstStyle/>
          <a:p>
            <a:r>
              <a:rPr lang="en-US" dirty="0" smtClean="0"/>
              <a:t>What is a notion </a:t>
            </a:r>
          </a:p>
          <a:p>
            <a:r>
              <a:rPr lang="en-US" dirty="0" smtClean="0"/>
              <a:t>What is an Ideal</a:t>
            </a:r>
            <a:endParaRPr lang="en-GB" dirty="0"/>
          </a:p>
        </p:txBody>
      </p:sp>
      <p:sp>
        <p:nvSpPr>
          <p:cNvPr id="2" name="Slide Number Placeholder 1"/>
          <p:cNvSpPr>
            <a:spLocks noGrp="1"/>
          </p:cNvSpPr>
          <p:nvPr>
            <p:ph type="sldNum" sz="quarter" idx="12"/>
          </p:nvPr>
        </p:nvSpPr>
        <p:spPr/>
        <p:txBody>
          <a:bodyPr/>
          <a:lstStyle/>
          <a:p>
            <a:fld id="{FAF7EA3D-203A-4776-A4B1-63B68EB5DD2F}" type="slidenum">
              <a:rPr lang="en-GB" smtClean="0"/>
              <a:t>47</a:t>
            </a:fld>
            <a:endParaRPr lang="en-GB"/>
          </a:p>
        </p:txBody>
      </p:sp>
    </p:spTree>
    <p:extLst>
      <p:ext uri="{BB962C8B-B14F-4D97-AF65-F5344CB8AC3E}">
        <p14:creationId xmlns:p14="http://schemas.microsoft.com/office/powerpoint/2010/main" val="1030500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Ewald Ilyenkov and the Ideal</a:t>
            </a:r>
            <a:endParaRPr lang="en-GB" dirty="0"/>
          </a:p>
        </p:txBody>
      </p:sp>
      <p:sp>
        <p:nvSpPr>
          <p:cNvPr id="3" name="Content Placeholder 2"/>
          <p:cNvSpPr>
            <a:spLocks noGrp="1"/>
          </p:cNvSpPr>
          <p:nvPr>
            <p:ph idx="1"/>
          </p:nvPr>
        </p:nvSpPr>
        <p:spPr>
          <a:xfrm>
            <a:off x="457200" y="1706880"/>
            <a:ext cx="8229600" cy="4922519"/>
          </a:xfrm>
        </p:spPr>
        <p:txBody>
          <a:bodyPr>
            <a:normAutofit/>
          </a:bodyPr>
          <a:lstStyle/>
          <a:p>
            <a:pPr marL="0" indent="0">
              <a:buNone/>
            </a:pPr>
            <a:r>
              <a:rPr lang="en-US" sz="2800" dirty="0" smtClean="0"/>
              <a:t>Ideals are ‘real’ notions, however they express themselves in opposing representations in different situations. Standard example:</a:t>
            </a:r>
          </a:p>
          <a:p>
            <a:pPr marL="0" indent="0">
              <a:buNone/>
            </a:pPr>
            <a:r>
              <a:rPr lang="en-US" sz="2800" i="1" dirty="0" smtClean="0"/>
              <a:t>Value</a:t>
            </a:r>
            <a:r>
              <a:rPr lang="en-US" sz="2800" dirty="0" smtClean="0"/>
              <a:t>:  Exchange Value versus Use value</a:t>
            </a:r>
          </a:p>
          <a:p>
            <a:pPr marL="0" indent="0">
              <a:buNone/>
            </a:pPr>
            <a:r>
              <a:rPr lang="en-US" sz="2800" dirty="0" smtClean="0"/>
              <a:t>In day-to-day operations we simplify deal with a –linear- social- (but religious) measure: Money </a:t>
            </a:r>
          </a:p>
          <a:p>
            <a:pPr marL="0" indent="0">
              <a:buNone/>
            </a:pPr>
            <a:r>
              <a:rPr lang="en-GB" sz="2000" i="1" dirty="0" smtClean="0"/>
              <a:t>He (</a:t>
            </a:r>
            <a:r>
              <a:rPr lang="en-GB" sz="2000" dirty="0" smtClean="0"/>
              <a:t>=God</a:t>
            </a:r>
            <a:r>
              <a:rPr lang="en-GB" sz="2000" i="1" dirty="0" smtClean="0"/>
              <a:t>)  favours </a:t>
            </a:r>
            <a:r>
              <a:rPr lang="en-GB" sz="2000" i="1" dirty="0"/>
              <a:t>our undertaking</a:t>
            </a:r>
            <a:r>
              <a:rPr lang="en-GB" sz="1400" dirty="0"/>
              <a:t>.</a:t>
            </a:r>
            <a:endParaRPr lang="en-US" sz="1400" dirty="0" smtClean="0"/>
          </a:p>
          <a:p>
            <a:pPr marL="0" indent="0">
              <a:buNone/>
            </a:pPr>
            <a:endParaRPr lang="en-US" dirty="0" smtClean="0"/>
          </a:p>
          <a:p>
            <a:pPr marL="0" indent="0">
              <a:buNone/>
            </a:pPr>
            <a:endParaRPr lang="en-US"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48</a:t>
            </a:fld>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8667" y="4851400"/>
            <a:ext cx="3386667" cy="1905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600" y="4876800"/>
            <a:ext cx="4696509" cy="1752600"/>
          </a:xfrm>
          <a:prstGeom prst="rect">
            <a:avLst/>
          </a:prstGeom>
        </p:spPr>
      </p:pic>
      <p:sp>
        <p:nvSpPr>
          <p:cNvPr id="7" name="TextBox 6"/>
          <p:cNvSpPr txBox="1"/>
          <p:nvPr/>
        </p:nvSpPr>
        <p:spPr>
          <a:xfrm>
            <a:off x="508751" y="6705600"/>
            <a:ext cx="2626168" cy="400110"/>
          </a:xfrm>
          <a:prstGeom prst="rect">
            <a:avLst/>
          </a:prstGeom>
          <a:noFill/>
        </p:spPr>
        <p:txBody>
          <a:bodyPr wrap="none" rtlCol="0">
            <a:spAutoFit/>
          </a:bodyPr>
          <a:lstStyle/>
          <a:p>
            <a:r>
              <a:rPr lang="en-US" sz="2000" i="1" dirty="0" smtClean="0"/>
              <a:t>New </a:t>
            </a:r>
            <a:r>
              <a:rPr lang="en-US" sz="2000" i="1" dirty="0"/>
              <a:t>Order of the </a:t>
            </a:r>
            <a:r>
              <a:rPr lang="en-US" sz="2000" i="1" dirty="0" smtClean="0"/>
              <a:t>Ages</a:t>
            </a:r>
            <a:endParaRPr lang="en-GB" sz="2000" i="1" dirty="0"/>
          </a:p>
        </p:txBody>
      </p:sp>
    </p:spTree>
    <p:extLst>
      <p:ext uri="{BB962C8B-B14F-4D97-AF65-F5344CB8AC3E}">
        <p14:creationId xmlns:p14="http://schemas.microsoft.com/office/powerpoint/2010/main" val="21918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Ideals in physics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239175"/>
              </a:xfrm>
            </p:spPr>
            <p:txBody>
              <a:bodyPr>
                <a:normAutofit fontScale="85000" lnSpcReduction="20000"/>
              </a:bodyPr>
              <a:lstStyle/>
              <a:p>
                <a:pPr marL="0" indent="0">
                  <a:buNone/>
                </a:pPr>
                <a:r>
                  <a:rPr lang="en-US" i="1" dirty="0"/>
                  <a:t>Entropy</a:t>
                </a:r>
                <a:r>
                  <a:rPr lang="en-US" dirty="0"/>
                  <a:t>: </a:t>
                </a:r>
                <a14:m>
                  <m:oMath xmlns:m="http://schemas.openxmlformats.org/officeDocument/2006/math">
                    <m:r>
                      <a:rPr lang="en-US" i="1">
                        <a:latin typeface="Cambria Math"/>
                        <a:ea typeface="Cambria Math"/>
                      </a:rPr>
                      <m:t>∆</m:t>
                    </m:r>
                    <m:r>
                      <a:rPr lang="en-US" i="1">
                        <a:latin typeface="Cambria Math"/>
                        <a:ea typeface="Cambria Math"/>
                      </a:rPr>
                      <m:t>𝑆</m:t>
                    </m:r>
                  </m:oMath>
                </a14:m>
                <a:r>
                  <a:rPr lang="en-GB" dirty="0"/>
                  <a:t>=</a:t>
                </a:r>
                <a:r>
                  <a:rPr lang="en-GB" i="1" dirty="0" err="1" smtClean="0"/>
                  <a:t>K</a:t>
                </a:r>
                <a:r>
                  <a:rPr lang="en-GB" baseline="-25000" dirty="0" err="1" smtClean="0"/>
                  <a:t>B</a:t>
                </a:r>
                <a:r>
                  <a:rPr lang="en-GB" dirty="0" err="1" smtClean="0"/>
                  <a:t>Ln</a:t>
                </a:r>
                <a:r>
                  <a:rPr lang="en-GB" dirty="0"/>
                  <a:t>(</a:t>
                </a:r>
                <a:r>
                  <a:rPr lang="en-GB" dirty="0" smtClean="0"/>
                  <a:t>W)</a:t>
                </a:r>
                <a:r>
                  <a:rPr lang="en-GB" dirty="0" smtClean="0">
                    <a:sym typeface="Mathematica1"/>
                  </a:rPr>
                  <a:t>  </a:t>
                </a:r>
                <a:r>
                  <a:rPr lang="en-GB" dirty="0">
                    <a:sym typeface="Mathematica1"/>
                  </a:rPr>
                  <a:t>versus </a:t>
                </a:r>
                <a:r>
                  <a:rPr lang="en-GB" i="1" dirty="0" err="1">
                    <a:sym typeface="Mathematica1"/>
                  </a:rPr>
                  <a:t>d</a:t>
                </a:r>
                <a:r>
                  <a:rPr lang="en-GB" dirty="0" err="1">
                    <a:sym typeface="Mathematica1"/>
                  </a:rPr>
                  <a:t>S</a:t>
                </a:r>
                <a:r>
                  <a:rPr lang="en-GB" dirty="0">
                    <a:sym typeface="Mathematica1"/>
                  </a:rPr>
                  <a:t>=</a:t>
                </a:r>
                <a:r>
                  <a:rPr lang="en-GB" i="1" dirty="0" err="1">
                    <a:sym typeface="Mathematica1"/>
                  </a:rPr>
                  <a:t>d</a:t>
                </a:r>
                <a:r>
                  <a:rPr lang="en-GB" dirty="0" err="1">
                    <a:sym typeface="Mathematica1"/>
                  </a:rPr>
                  <a:t>q</a:t>
                </a:r>
                <a:r>
                  <a:rPr lang="en-GB" dirty="0">
                    <a:sym typeface="Mathematica1"/>
                  </a:rPr>
                  <a:t>/T</a:t>
                </a:r>
                <a:endParaRPr lang="en-GB" dirty="0"/>
              </a:p>
              <a:p>
                <a:pPr marL="0" indent="0">
                  <a:buNone/>
                </a:pPr>
                <a:r>
                  <a:rPr lang="en-US" dirty="0"/>
                  <a:t>In a binary world view we can represent Entropy as a “bit” of information. Zero and One (nothing and something?)</a:t>
                </a:r>
                <a:endParaRPr lang="en-GB" dirty="0"/>
              </a:p>
              <a:p>
                <a:pPr marL="0" indent="0">
                  <a:buNone/>
                </a:pPr>
                <a:endParaRPr lang="en-US" dirty="0" smtClean="0"/>
              </a:p>
              <a:p>
                <a:pPr marL="0" indent="0">
                  <a:buNone/>
                </a:pPr>
                <a:r>
                  <a:rPr lang="en-US" i="1" dirty="0" smtClean="0"/>
                  <a:t>Change.</a:t>
                </a:r>
              </a:p>
              <a:p>
                <a:pPr marL="0" indent="0">
                  <a:buNone/>
                </a:pPr>
                <a:r>
                  <a:rPr lang="en-US" dirty="0" smtClean="0"/>
                  <a:t>How to experience (think of) </a:t>
                </a:r>
                <a:r>
                  <a:rPr lang="en-US" i="1" dirty="0" smtClean="0"/>
                  <a:t>Change</a:t>
                </a:r>
                <a:r>
                  <a:rPr lang="en-US" dirty="0" smtClean="0"/>
                  <a:t> if we cannot compare the situation a with b, without  a measure or an absolute memory? (aka block universe)</a:t>
                </a:r>
              </a:p>
              <a:p>
                <a:pPr marL="0" indent="0">
                  <a:buNone/>
                </a:pPr>
                <a:r>
                  <a:rPr lang="en-US" dirty="0" smtClean="0"/>
                  <a:t>The tentative solution is ongoing </a:t>
                </a:r>
                <a:r>
                  <a:rPr lang="en-US" i="1" dirty="0" smtClean="0"/>
                  <a:t>Clock Time </a:t>
                </a:r>
                <a:r>
                  <a:rPr lang="en-US" dirty="0" smtClean="0"/>
                  <a:t>as measure. Rapid </a:t>
                </a:r>
                <a:r>
                  <a:rPr lang="en-US" dirty="0" err="1" smtClean="0"/>
                  <a:t>xtalisation</a:t>
                </a:r>
                <a:r>
                  <a:rPr lang="en-US" dirty="0" smtClean="0"/>
                  <a:t> is fast but means a lot of </a:t>
                </a:r>
                <a:r>
                  <a:rPr lang="en-US" i="1" dirty="0" smtClean="0"/>
                  <a:t>Change</a:t>
                </a:r>
                <a:r>
                  <a:rPr lang="en-US" dirty="0" smtClean="0"/>
                  <a:t>. Idem for only 1 year war.</a:t>
                </a:r>
              </a:p>
              <a:p>
                <a:pPr marL="0" indent="0">
                  <a:buNone/>
                </a:pPr>
                <a:r>
                  <a:rPr lang="en-US" dirty="0" smtClean="0"/>
                  <a:t>This relates to the notion of proper time (where the clock is (part of) the changing system)</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239175"/>
              </a:xfrm>
              <a:blipFill rotWithShape="0">
                <a:blip r:embed="rId3"/>
                <a:stretch>
                  <a:fillRect l="-1407" t="-2445" r="-1333" b="-2445"/>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FAF7EA3D-203A-4776-A4B1-63B68EB5DD2F}" type="slidenum">
              <a:rPr lang="en-GB" smtClean="0"/>
              <a:t>49</a:t>
            </a:fld>
            <a:endParaRPr lang="en-GB"/>
          </a:p>
        </p:txBody>
      </p:sp>
    </p:spTree>
    <p:extLst>
      <p:ext uri="{BB962C8B-B14F-4D97-AF65-F5344CB8AC3E}">
        <p14:creationId xmlns:p14="http://schemas.microsoft.com/office/powerpoint/2010/main" val="1749000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my quest</a:t>
            </a:r>
            <a:endParaRPr lang="en-GB" dirty="0"/>
          </a:p>
        </p:txBody>
      </p:sp>
      <p:sp>
        <p:nvSpPr>
          <p:cNvPr id="8" name="TextBox 7"/>
          <p:cNvSpPr txBox="1"/>
          <p:nvPr/>
        </p:nvSpPr>
        <p:spPr>
          <a:xfrm>
            <a:off x="685800" y="1524000"/>
            <a:ext cx="7620000" cy="4678204"/>
          </a:xfrm>
          <a:prstGeom prst="rect">
            <a:avLst/>
          </a:prstGeom>
          <a:noFill/>
        </p:spPr>
        <p:txBody>
          <a:bodyPr wrap="square" rtlCol="0">
            <a:spAutoFit/>
          </a:bodyPr>
          <a:lstStyle/>
          <a:p>
            <a:r>
              <a:rPr lang="en-US" sz="2000" dirty="0" smtClean="0"/>
              <a:t>Within Historical Materialism we argue that all human factual knowledge and understanding is the consequence of an historical process, grounded in biological evolution and human societal productive capabilities</a:t>
            </a:r>
          </a:p>
          <a:p>
            <a:endParaRPr lang="en-US" sz="2000" dirty="0"/>
          </a:p>
          <a:p>
            <a:r>
              <a:rPr lang="en-US" sz="2000" dirty="0" smtClean="0"/>
              <a:t>Hence, all knowledge and human models and theories are contingent/ contextual.</a:t>
            </a:r>
          </a:p>
          <a:p>
            <a:endParaRPr lang="en-US" sz="2000" dirty="0"/>
          </a:p>
          <a:p>
            <a:r>
              <a:rPr lang="en-US" sz="2000" dirty="0" smtClean="0"/>
              <a:t>In the ever increase of our knowledge we are confronted with an ever growing ignorance.</a:t>
            </a:r>
          </a:p>
          <a:p>
            <a:endParaRPr lang="en-US" sz="2000" dirty="0" smtClean="0"/>
          </a:p>
          <a:p>
            <a:r>
              <a:rPr lang="en-US" sz="2000" dirty="0" smtClean="0"/>
              <a:t>For that reason all closed thinking including formal logic are approximations only.</a:t>
            </a:r>
          </a:p>
          <a:p>
            <a:endParaRPr lang="en-US" sz="2000" dirty="0"/>
          </a:p>
          <a:p>
            <a:endParaRPr lang="en-GB" dirty="0"/>
          </a:p>
        </p:txBody>
      </p:sp>
      <p:sp>
        <p:nvSpPr>
          <p:cNvPr id="2" name="Slide Number Placeholder 1"/>
          <p:cNvSpPr>
            <a:spLocks noGrp="1"/>
          </p:cNvSpPr>
          <p:nvPr>
            <p:ph type="sldNum" sz="quarter" idx="12"/>
          </p:nvPr>
        </p:nvSpPr>
        <p:spPr/>
        <p:txBody>
          <a:bodyPr/>
          <a:lstStyle/>
          <a:p>
            <a:fld id="{FAF7EA3D-203A-4776-A4B1-63B68EB5DD2F}" type="slidenum">
              <a:rPr lang="en-GB" smtClean="0"/>
              <a:t>5</a:t>
            </a:fld>
            <a:endParaRPr lang="en-GB"/>
          </a:p>
        </p:txBody>
      </p:sp>
    </p:spTree>
    <p:extLst>
      <p:ext uri="{BB962C8B-B14F-4D97-AF65-F5344CB8AC3E}">
        <p14:creationId xmlns:p14="http://schemas.microsoft.com/office/powerpoint/2010/main" val="2264754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 money </a:t>
            </a:r>
            <a:br>
              <a:rPr lang="en-US" dirty="0" smtClean="0"/>
            </a:br>
            <a:r>
              <a:rPr lang="en-US" i="1" dirty="0" smtClean="0"/>
              <a:t>An agent of exchange</a:t>
            </a:r>
            <a:endParaRPr lang="en-GB" i="1" dirty="0"/>
          </a:p>
        </p:txBody>
      </p:sp>
      <p:sp>
        <p:nvSpPr>
          <p:cNvPr id="3" name="Content Placeholder 2"/>
          <p:cNvSpPr>
            <a:spLocks noGrp="1"/>
          </p:cNvSpPr>
          <p:nvPr>
            <p:ph idx="1"/>
          </p:nvPr>
        </p:nvSpPr>
        <p:spPr>
          <a:xfrm>
            <a:off x="457200" y="1706880"/>
            <a:ext cx="8458200" cy="5151119"/>
          </a:xfrm>
        </p:spPr>
        <p:txBody>
          <a:bodyPr>
            <a:normAutofit fontScale="92500" lnSpcReduction="20000"/>
          </a:bodyPr>
          <a:lstStyle/>
          <a:p>
            <a:pPr marL="0" indent="0">
              <a:buNone/>
            </a:pPr>
            <a:r>
              <a:rPr lang="en-US" dirty="0" smtClean="0"/>
              <a:t>This approach advances the discussion on </a:t>
            </a:r>
            <a:r>
              <a:rPr lang="en-US" i="1" dirty="0" smtClean="0"/>
              <a:t>Value </a:t>
            </a:r>
            <a:r>
              <a:rPr lang="en-US" dirty="0" smtClean="0"/>
              <a:t>and its representations in use resp. exchange value.</a:t>
            </a:r>
          </a:p>
          <a:p>
            <a:pPr marL="0" indent="0">
              <a:buNone/>
            </a:pPr>
            <a:r>
              <a:rPr lang="en-US" dirty="0" smtClean="0"/>
              <a:t>In order to communicate, that is to say exchange and compare e.g. in trade, we need a (contingent) measure. </a:t>
            </a:r>
            <a:endParaRPr lang="en-US" dirty="0"/>
          </a:p>
          <a:p>
            <a:pPr marL="0" indent="0">
              <a:buNone/>
            </a:pPr>
            <a:r>
              <a:rPr lang="en-US" dirty="0" smtClean="0"/>
              <a:t>In Economy and now also in our society the ‘universal equivalent’ is money </a:t>
            </a:r>
          </a:p>
          <a:p>
            <a:pPr marL="0" indent="0">
              <a:buNone/>
            </a:pPr>
            <a:r>
              <a:rPr lang="en-US" dirty="0" smtClean="0"/>
              <a:t>In the case of </a:t>
            </a:r>
            <a:r>
              <a:rPr lang="en-US" i="1" dirty="0" smtClean="0"/>
              <a:t>Change </a:t>
            </a:r>
            <a:r>
              <a:rPr lang="en-US" dirty="0" smtClean="0"/>
              <a:t>the universal measure is clock time.</a:t>
            </a:r>
          </a:p>
          <a:p>
            <a:pPr marL="0" indent="0">
              <a:buNone/>
            </a:pPr>
            <a:r>
              <a:rPr lang="en-US" sz="4300" dirty="0" smtClean="0">
                <a:solidFill>
                  <a:srgbClr val="C00000"/>
                </a:solidFill>
              </a:rPr>
              <a:t>Do I hear: </a:t>
            </a:r>
            <a:r>
              <a:rPr lang="en-US" sz="4300" i="1" dirty="0" smtClean="0">
                <a:solidFill>
                  <a:srgbClr val="C00000"/>
                </a:solidFill>
              </a:rPr>
              <a:t>Wait a </a:t>
            </a:r>
            <a:r>
              <a:rPr lang="en-US" sz="4300" i="1" u="sng" dirty="0" smtClean="0">
                <a:solidFill>
                  <a:srgbClr val="C00000"/>
                </a:solidFill>
              </a:rPr>
              <a:t>moment</a:t>
            </a:r>
            <a:r>
              <a:rPr lang="en-US" sz="4300" i="1" dirty="0" smtClean="0">
                <a:solidFill>
                  <a:srgbClr val="C00000"/>
                </a:solidFill>
              </a:rPr>
              <a:t>! </a:t>
            </a:r>
          </a:p>
          <a:p>
            <a:pPr marL="0" indent="0">
              <a:buNone/>
            </a:pPr>
            <a:r>
              <a:rPr lang="en-US" sz="4300" i="1" dirty="0" smtClean="0">
                <a:solidFill>
                  <a:srgbClr val="C00000"/>
                </a:solidFill>
              </a:rPr>
              <a:t>I don’t </a:t>
            </a:r>
            <a:r>
              <a:rPr lang="en-US" sz="4300" i="1" u="sng" dirty="0" smtClean="0">
                <a:solidFill>
                  <a:srgbClr val="C00000"/>
                </a:solidFill>
              </a:rPr>
              <a:t>buy</a:t>
            </a:r>
            <a:r>
              <a:rPr lang="en-US" sz="4300" i="1" dirty="0" smtClean="0">
                <a:solidFill>
                  <a:srgbClr val="C00000"/>
                </a:solidFill>
              </a:rPr>
              <a:t> that argument </a:t>
            </a:r>
          </a:p>
          <a:p>
            <a:pPr marL="0" indent="0">
              <a:buNone/>
            </a:pP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50</a:t>
            </a:fld>
            <a:endParaRPr lang="en-GB"/>
          </a:p>
        </p:txBody>
      </p:sp>
    </p:spTree>
    <p:extLst>
      <p:ext uri="{BB962C8B-B14F-4D97-AF65-F5344CB8AC3E}">
        <p14:creationId xmlns:p14="http://schemas.microsoft.com/office/powerpoint/2010/main" val="12384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logic/math</a:t>
            </a:r>
            <a:endParaRPr lang="en-GB" dirty="0"/>
          </a:p>
        </p:txBody>
      </p:sp>
      <p:sp>
        <p:nvSpPr>
          <p:cNvPr id="3" name="Content Placeholder 2"/>
          <p:cNvSpPr>
            <a:spLocks noGrp="1"/>
          </p:cNvSpPr>
          <p:nvPr>
            <p:ph idx="1"/>
          </p:nvPr>
        </p:nvSpPr>
        <p:spPr>
          <a:xfrm>
            <a:off x="457200" y="1219200"/>
            <a:ext cx="8229600" cy="5791200"/>
          </a:xfrm>
        </p:spPr>
        <p:txBody>
          <a:bodyPr>
            <a:normAutofit fontScale="70000" lnSpcReduction="20000"/>
          </a:bodyPr>
          <a:lstStyle/>
          <a:p>
            <a:pPr marL="0" indent="0">
              <a:buNone/>
            </a:pPr>
            <a:r>
              <a:rPr lang="en-US" dirty="0" smtClean="0"/>
              <a:t>Obviously the best –present- way to </a:t>
            </a:r>
            <a:r>
              <a:rPr lang="en-US" u="sng" dirty="0" smtClean="0"/>
              <a:t>automate</a:t>
            </a:r>
            <a:r>
              <a:rPr lang="en-US" dirty="0" smtClean="0"/>
              <a:t> is by formal ‘logical’ rules. Formal logic and its modal </a:t>
            </a:r>
            <a:r>
              <a:rPr lang="en-US" dirty="0" err="1" smtClean="0"/>
              <a:t>offsprings</a:t>
            </a:r>
            <a:r>
              <a:rPr lang="en-US" dirty="0" smtClean="0"/>
              <a:t> allow classes of shrink foil. </a:t>
            </a:r>
          </a:p>
          <a:p>
            <a:pPr marL="0" indent="0">
              <a:buNone/>
            </a:pPr>
            <a:r>
              <a:rPr lang="en-US" i="1" dirty="0" smtClean="0"/>
              <a:t>Calculus incl. the limit notion, Method of exhaustion</a:t>
            </a:r>
            <a:r>
              <a:rPr lang="en-US" i="1" dirty="0"/>
              <a:t>, Finite element </a:t>
            </a:r>
            <a:r>
              <a:rPr lang="en-US" i="1" dirty="0" smtClean="0"/>
              <a:t>method, So-called AI. </a:t>
            </a:r>
          </a:p>
          <a:p>
            <a:pPr marL="0" indent="0">
              <a:buNone/>
            </a:pPr>
            <a:endParaRPr lang="en-US" dirty="0" smtClean="0"/>
          </a:p>
          <a:p>
            <a:pPr marL="0" indent="0">
              <a:buNone/>
            </a:pPr>
            <a:r>
              <a:rPr lang="en-US" dirty="0" smtClean="0"/>
              <a:t>Every child recognizes a dog, but we need super computers to recognize </a:t>
            </a:r>
            <a:r>
              <a:rPr lang="en-US" dirty="0" err="1" smtClean="0"/>
              <a:t>dogness</a:t>
            </a:r>
            <a:r>
              <a:rPr lang="en-US" dirty="0" smtClean="0"/>
              <a:t> using 1000x more energy. (Tim Palmer) </a:t>
            </a:r>
          </a:p>
          <a:p>
            <a:pPr marL="0" indent="0">
              <a:buNone/>
            </a:pPr>
            <a:endParaRPr lang="en-US" dirty="0"/>
          </a:p>
          <a:p>
            <a:pPr marL="0" indent="0">
              <a:buNone/>
            </a:pPr>
            <a:r>
              <a:rPr lang="en-US" dirty="0" smtClean="0"/>
              <a:t>Emerging properties, novel levels of understanding, are difficult to mold into ‘old wine sacks’. </a:t>
            </a:r>
          </a:p>
          <a:p>
            <a:pPr marL="0" indent="0">
              <a:buNone/>
            </a:pPr>
            <a:endParaRPr lang="en-US" dirty="0" smtClean="0"/>
          </a:p>
          <a:p>
            <a:pPr marL="0" indent="0">
              <a:buNone/>
            </a:pPr>
            <a:r>
              <a:rPr lang="en-US" dirty="0" smtClean="0"/>
              <a:t>Can new notions equally be made operational as old ones? Or is Niels Bohr right that the buck stops at complementarity?</a:t>
            </a:r>
          </a:p>
          <a:p>
            <a:pPr marL="0" indent="0">
              <a:buNone/>
            </a:pPr>
            <a:r>
              <a:rPr lang="en-US" dirty="0" smtClean="0"/>
              <a:t>In my view it is way to early to claim so, more mathematical ‘engineering’ like string theory or AI does not bring us further to  understanding. </a:t>
            </a:r>
          </a:p>
          <a:p>
            <a:pPr marL="0" indent="0">
              <a:buNone/>
            </a:pPr>
            <a:endParaRPr lang="en-US" dirty="0" smtClean="0"/>
          </a:p>
          <a:p>
            <a:pPr marL="0" indent="0">
              <a:buNone/>
            </a:pPr>
            <a:r>
              <a:rPr lang="en-US" dirty="0" smtClean="0"/>
              <a:t>Hence, the quest for novel mathematical ideals. </a:t>
            </a:r>
          </a:p>
          <a:p>
            <a:pPr marL="0" indent="0">
              <a:buNone/>
            </a:pP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51</a:t>
            </a:fld>
            <a:endParaRPr lang="en-GB"/>
          </a:p>
        </p:txBody>
      </p:sp>
    </p:spTree>
    <p:extLst>
      <p:ext uri="{BB962C8B-B14F-4D97-AF65-F5344CB8AC3E}">
        <p14:creationId xmlns:p14="http://schemas.microsoft.com/office/powerpoint/2010/main" val="116515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9" y="953465"/>
            <a:ext cx="7634747" cy="4730746"/>
          </a:xfrm>
          <a:prstGeom prst="rect">
            <a:avLst/>
          </a:prstGeom>
        </p:spPr>
      </p:pic>
      <p:sp>
        <p:nvSpPr>
          <p:cNvPr id="5" name="TextBox 4"/>
          <p:cNvSpPr txBox="1"/>
          <p:nvPr/>
        </p:nvSpPr>
        <p:spPr>
          <a:xfrm>
            <a:off x="5867400" y="6781800"/>
            <a:ext cx="2912207" cy="369332"/>
          </a:xfrm>
          <a:prstGeom prst="rect">
            <a:avLst/>
          </a:prstGeom>
          <a:noFill/>
        </p:spPr>
        <p:txBody>
          <a:bodyPr wrap="none" rtlCol="0">
            <a:spAutoFit/>
          </a:bodyPr>
          <a:lstStyle/>
          <a:p>
            <a:r>
              <a:rPr lang="en-US" dirty="0" smtClean="0"/>
              <a:t>After </a:t>
            </a:r>
            <a:r>
              <a:rPr lang="en-GB" dirty="0"/>
              <a:t>Etta </a:t>
            </a:r>
            <a:r>
              <a:rPr lang="en-GB" dirty="0" smtClean="0"/>
              <a:t>Hulme Nov.1, 1977</a:t>
            </a:r>
            <a:endParaRPr lang="en-GB" dirty="0"/>
          </a:p>
        </p:txBody>
      </p:sp>
      <p:sp>
        <p:nvSpPr>
          <p:cNvPr id="2" name="TextBox 1"/>
          <p:cNvSpPr txBox="1"/>
          <p:nvPr/>
        </p:nvSpPr>
        <p:spPr>
          <a:xfrm>
            <a:off x="990600" y="390783"/>
            <a:ext cx="4817537" cy="584775"/>
          </a:xfrm>
          <a:prstGeom prst="rect">
            <a:avLst/>
          </a:prstGeom>
          <a:noFill/>
        </p:spPr>
        <p:txBody>
          <a:bodyPr wrap="none" rtlCol="0">
            <a:spAutoFit/>
          </a:bodyPr>
          <a:lstStyle/>
          <a:p>
            <a:r>
              <a:rPr lang="en-US" sz="3200" dirty="0" smtClean="0"/>
              <a:t>Today’s academic obsession</a:t>
            </a:r>
            <a:endParaRPr lang="en-GB" sz="3200" dirty="0"/>
          </a:p>
        </p:txBody>
      </p:sp>
      <p:sp>
        <p:nvSpPr>
          <p:cNvPr id="3" name="Slide Number Placeholder 2"/>
          <p:cNvSpPr>
            <a:spLocks noGrp="1"/>
          </p:cNvSpPr>
          <p:nvPr>
            <p:ph type="sldNum" sz="quarter" idx="12"/>
          </p:nvPr>
        </p:nvSpPr>
        <p:spPr/>
        <p:txBody>
          <a:bodyPr/>
          <a:lstStyle/>
          <a:p>
            <a:fld id="{FAF7EA3D-203A-4776-A4B1-63B68EB5DD2F}" type="slidenum">
              <a:rPr lang="en-GB" smtClean="0"/>
              <a:t>52</a:t>
            </a:fld>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300" y="5816600"/>
            <a:ext cx="818364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220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lesson from Biology</a:t>
            </a:r>
            <a:endParaRPr lang="en-GB" dirty="0"/>
          </a:p>
        </p:txBody>
      </p:sp>
      <p:sp>
        <p:nvSpPr>
          <p:cNvPr id="3" name="Content Placeholder 2"/>
          <p:cNvSpPr>
            <a:spLocks noGrp="1"/>
          </p:cNvSpPr>
          <p:nvPr>
            <p:ph idx="1"/>
          </p:nvPr>
        </p:nvSpPr>
        <p:spPr/>
        <p:txBody>
          <a:bodyPr/>
          <a:lstStyle/>
          <a:p>
            <a:pPr marL="0" indent="0">
              <a:buNone/>
            </a:pPr>
            <a:r>
              <a:rPr lang="en-US" dirty="0" smtClean="0"/>
              <a:t>Evolutionary adaptation</a:t>
            </a:r>
          </a:p>
          <a:p>
            <a:pPr marL="0" indent="0">
              <a:buNone/>
            </a:pPr>
            <a:endParaRPr lang="en-US" dirty="0"/>
          </a:p>
          <a:p>
            <a:pPr marL="0" indent="0">
              <a:buNone/>
            </a:pPr>
            <a:r>
              <a:rPr lang="en-US" dirty="0" smtClean="0"/>
              <a:t>The best next step is that step that allows the largest number of choices in the subsequent step(s). </a:t>
            </a:r>
          </a:p>
          <a:p>
            <a:pPr marL="0" indent="0">
              <a:buNone/>
            </a:pPr>
            <a:r>
              <a:rPr lang="en-US" dirty="0" smtClean="0"/>
              <a:t>So, a kind of non-linear </a:t>
            </a:r>
            <a:r>
              <a:rPr lang="en-GB" i="1" dirty="0"/>
              <a:t>hop, skip </a:t>
            </a:r>
            <a:r>
              <a:rPr lang="en-GB" i="1" dirty="0" smtClean="0"/>
              <a:t>and</a:t>
            </a:r>
            <a:br>
              <a:rPr lang="en-GB" i="1" dirty="0" smtClean="0"/>
            </a:br>
            <a:r>
              <a:rPr lang="en-GB" i="1" dirty="0" smtClean="0"/>
              <a:t>jump</a:t>
            </a:r>
            <a:r>
              <a:rPr lang="en-GB" dirty="0" smtClean="0"/>
              <a:t> progression.</a:t>
            </a:r>
          </a:p>
          <a:p>
            <a:pPr marL="0" indent="0">
              <a:buNone/>
            </a:pPr>
            <a:endParaRPr lang="en-GB" dirty="0" smtClean="0"/>
          </a:p>
          <a:p>
            <a:pPr marL="0" indent="0">
              <a:buNone/>
            </a:pPr>
            <a:endParaRPr lang="en-GB" dirty="0"/>
          </a:p>
          <a:p>
            <a:pPr marL="0" indent="0">
              <a:buNone/>
            </a:pPr>
            <a:endParaRPr lang="en-US" dirty="0" smtClean="0"/>
          </a:p>
          <a:p>
            <a:pPr marL="0" indent="0">
              <a:buNone/>
            </a:pPr>
            <a:endParaRPr lang="en-US" dirty="0"/>
          </a:p>
          <a:p>
            <a:pPr marL="0" indent="0">
              <a:buNone/>
            </a:pP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4572000"/>
            <a:ext cx="1362075" cy="204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AF7EA3D-203A-4776-A4B1-63B68EB5DD2F}" type="slidenum">
              <a:rPr lang="en-GB" smtClean="0"/>
              <a:t>53</a:t>
            </a:fld>
            <a:endParaRPr lang="en-GB"/>
          </a:p>
        </p:txBody>
      </p:sp>
    </p:spTree>
    <p:extLst>
      <p:ext uri="{BB962C8B-B14F-4D97-AF65-F5344CB8AC3E}">
        <p14:creationId xmlns:p14="http://schemas.microsoft.com/office/powerpoint/2010/main" val="42642170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229600" cy="1219200"/>
          </a:xfrm>
        </p:spPr>
        <p:txBody>
          <a:bodyPr>
            <a:normAutofit fontScale="90000"/>
          </a:bodyPr>
          <a:lstStyle/>
          <a:p>
            <a:r>
              <a:rPr lang="en-US" dirty="0" smtClean="0"/>
              <a:t>Thank you for your time and hopefully understanding </a:t>
            </a:r>
            <a:endParaRPr lang="en-GB" dirty="0"/>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04800" y="457200"/>
            <a:ext cx="3022600" cy="3991504"/>
          </a:xfrm>
        </p:spPr>
      </p:pic>
      <p:sp>
        <p:nvSpPr>
          <p:cNvPr id="4" name="Slide Number Placeholder 3"/>
          <p:cNvSpPr>
            <a:spLocks noGrp="1"/>
          </p:cNvSpPr>
          <p:nvPr>
            <p:ph type="sldNum" sz="quarter" idx="12"/>
          </p:nvPr>
        </p:nvSpPr>
        <p:spPr/>
        <p:txBody>
          <a:bodyPr/>
          <a:lstStyle/>
          <a:p>
            <a:fld id="{FAF7EA3D-203A-4776-A4B1-63B68EB5DD2F}" type="slidenum">
              <a:rPr lang="en-GB" smtClean="0"/>
              <a:t>54</a:t>
            </a:fld>
            <a:endParaRPr lang="en-GB"/>
          </a:p>
        </p:txBody>
      </p:sp>
      <p:sp>
        <p:nvSpPr>
          <p:cNvPr id="6" name="TextBox 5"/>
          <p:cNvSpPr txBox="1"/>
          <p:nvPr/>
        </p:nvSpPr>
        <p:spPr>
          <a:xfrm>
            <a:off x="4724400" y="2286000"/>
            <a:ext cx="4150495" cy="2554545"/>
          </a:xfrm>
          <a:prstGeom prst="rect">
            <a:avLst/>
          </a:prstGeom>
          <a:noFill/>
        </p:spPr>
        <p:txBody>
          <a:bodyPr wrap="none" rtlCol="0">
            <a:spAutoFit/>
          </a:bodyPr>
          <a:lstStyle/>
          <a:p>
            <a:r>
              <a:rPr lang="en-US" sz="3200" dirty="0" smtClean="0">
                <a:solidFill>
                  <a:srgbClr val="FF0000"/>
                </a:solidFill>
              </a:rPr>
              <a:t>I would like to say:</a:t>
            </a:r>
          </a:p>
          <a:p>
            <a:endParaRPr lang="en-US" sz="3200" dirty="0">
              <a:solidFill>
                <a:srgbClr val="FF0000"/>
              </a:solidFill>
            </a:endParaRPr>
          </a:p>
          <a:p>
            <a:r>
              <a:rPr lang="en-US" sz="3200" i="1" dirty="0" smtClean="0">
                <a:solidFill>
                  <a:srgbClr val="FF0000"/>
                </a:solidFill>
              </a:rPr>
              <a:t>The beauty is in finding </a:t>
            </a:r>
          </a:p>
          <a:p>
            <a:r>
              <a:rPr lang="en-US" sz="3200" i="1" dirty="0" smtClean="0">
                <a:solidFill>
                  <a:srgbClr val="FF0000"/>
                </a:solidFill>
              </a:rPr>
              <a:t>other types of </a:t>
            </a:r>
          </a:p>
          <a:p>
            <a:r>
              <a:rPr lang="en-US" sz="3200" i="1" dirty="0" smtClean="0">
                <a:solidFill>
                  <a:srgbClr val="FF0000"/>
                </a:solidFill>
              </a:rPr>
              <a:t>Mathematics </a:t>
            </a:r>
            <a:endParaRPr lang="en-GB" sz="3200" i="1" dirty="0">
              <a:solidFill>
                <a:srgbClr val="FF0000"/>
              </a:solidFill>
            </a:endParaRPr>
          </a:p>
        </p:txBody>
      </p:sp>
      <p:sp>
        <p:nvSpPr>
          <p:cNvPr id="3" name="TextBox 2"/>
          <p:cNvSpPr txBox="1"/>
          <p:nvPr/>
        </p:nvSpPr>
        <p:spPr>
          <a:xfrm>
            <a:off x="3429000" y="533400"/>
            <a:ext cx="5533951" cy="1200329"/>
          </a:xfrm>
          <a:prstGeom prst="rect">
            <a:avLst/>
          </a:prstGeom>
          <a:noFill/>
        </p:spPr>
        <p:txBody>
          <a:bodyPr wrap="none" rtlCol="0">
            <a:spAutoFit/>
          </a:bodyPr>
          <a:lstStyle/>
          <a:p>
            <a:r>
              <a:rPr lang="en-US" sz="3600" dirty="0" smtClean="0"/>
              <a:t>Physics isn’t math. </a:t>
            </a:r>
          </a:p>
          <a:p>
            <a:r>
              <a:rPr lang="en-US" sz="3600" dirty="0" smtClean="0"/>
              <a:t>It ‘s choosing the right math.</a:t>
            </a:r>
          </a:p>
        </p:txBody>
      </p:sp>
      <p:sp>
        <p:nvSpPr>
          <p:cNvPr id="8" name="Rectangle 7"/>
          <p:cNvSpPr/>
          <p:nvPr/>
        </p:nvSpPr>
        <p:spPr>
          <a:xfrm>
            <a:off x="3657601" y="1733729"/>
            <a:ext cx="777874" cy="369332"/>
          </a:xfrm>
          <a:prstGeom prst="rect">
            <a:avLst/>
          </a:prstGeom>
        </p:spPr>
        <p:txBody>
          <a:bodyPr wrap="square">
            <a:spAutoFit/>
          </a:bodyPr>
          <a:lstStyle/>
          <a:p>
            <a:pPr lvl="0"/>
            <a:r>
              <a:rPr lang="en-US" dirty="0">
                <a:solidFill>
                  <a:prstClr val="black"/>
                </a:solidFill>
              </a:rPr>
              <a:t>P.234</a:t>
            </a:r>
            <a:endParaRPr lang="en-GB" dirty="0">
              <a:solidFill>
                <a:prstClr val="black"/>
              </a:solidFill>
            </a:endParaRPr>
          </a:p>
        </p:txBody>
      </p:sp>
    </p:spTree>
    <p:extLst>
      <p:ext uri="{BB962C8B-B14F-4D97-AF65-F5344CB8AC3E}">
        <p14:creationId xmlns:p14="http://schemas.microsoft.com/office/powerpoint/2010/main" val="19932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676400"/>
            <a:ext cx="7772400" cy="1676400"/>
          </a:xfrm>
        </p:spPr>
        <p:txBody>
          <a:bodyPr>
            <a:normAutofit fontScale="90000"/>
          </a:bodyPr>
          <a:lstStyle/>
          <a:p>
            <a:r>
              <a:rPr lang="en-US" dirty="0"/>
              <a:t>The universe is a whole</a:t>
            </a:r>
            <a:br>
              <a:rPr lang="en-US" dirty="0"/>
            </a:br>
            <a:r>
              <a:rPr lang="en-US" dirty="0"/>
              <a:t>Hence, there must be a structure.</a:t>
            </a:r>
            <a:br>
              <a:rPr lang="en-US" dirty="0"/>
            </a:br>
            <a:endParaRPr lang="en-GB" dirty="0"/>
          </a:p>
        </p:txBody>
      </p:sp>
      <p:sp>
        <p:nvSpPr>
          <p:cNvPr id="6" name="Subtitle 5"/>
          <p:cNvSpPr>
            <a:spLocks noGrp="1"/>
          </p:cNvSpPr>
          <p:nvPr>
            <p:ph type="subTitle" idx="1"/>
          </p:nvPr>
        </p:nvSpPr>
        <p:spPr>
          <a:xfrm>
            <a:off x="1524000" y="4079809"/>
            <a:ext cx="6400800" cy="1905000"/>
          </a:xfrm>
        </p:spPr>
        <p:txBody>
          <a:bodyPr/>
          <a:lstStyle/>
          <a:p>
            <a:r>
              <a:rPr lang="en-US" sz="4400" dirty="0" smtClean="0">
                <a:solidFill>
                  <a:srgbClr val="FF0000"/>
                </a:solidFill>
              </a:rPr>
              <a:t>What can we find out about this structure?</a:t>
            </a:r>
          </a:p>
          <a:p>
            <a:endParaRPr lang="en-GB" dirty="0"/>
          </a:p>
        </p:txBody>
      </p:sp>
      <p:sp>
        <p:nvSpPr>
          <p:cNvPr id="2" name="TextBox 1"/>
          <p:cNvSpPr txBox="1"/>
          <p:nvPr/>
        </p:nvSpPr>
        <p:spPr>
          <a:xfrm rot="19499027">
            <a:off x="296335" y="1987785"/>
            <a:ext cx="6814691" cy="1323439"/>
          </a:xfrm>
          <a:prstGeom prst="rect">
            <a:avLst/>
          </a:prstGeom>
          <a:solidFill>
            <a:schemeClr val="accent4">
              <a:lumMod val="60000"/>
              <a:lumOff val="40000"/>
            </a:schemeClr>
          </a:solidFill>
        </p:spPr>
        <p:txBody>
          <a:bodyPr wrap="square" rtlCol="0">
            <a:spAutoFit/>
          </a:bodyPr>
          <a:lstStyle/>
          <a:p>
            <a:r>
              <a:rPr lang="en-US" sz="8000" dirty="0" smtClean="0">
                <a:latin typeface="Bauhaus 93" panose="04030905020B02020C02" pitchFamily="82" charset="0"/>
              </a:rPr>
              <a:t>A Draft outline </a:t>
            </a:r>
            <a:endParaRPr lang="en-GB" sz="8000" dirty="0">
              <a:latin typeface="Bauhaus 93" panose="04030905020B02020C02" pitchFamily="82" charset="0"/>
            </a:endParaRPr>
          </a:p>
        </p:txBody>
      </p:sp>
      <p:sp>
        <p:nvSpPr>
          <p:cNvPr id="3" name="Slide Number Placeholder 2"/>
          <p:cNvSpPr>
            <a:spLocks noGrp="1"/>
          </p:cNvSpPr>
          <p:nvPr>
            <p:ph type="sldNum" sz="quarter" idx="12"/>
          </p:nvPr>
        </p:nvSpPr>
        <p:spPr/>
        <p:txBody>
          <a:bodyPr/>
          <a:lstStyle/>
          <a:p>
            <a:fld id="{FAF7EA3D-203A-4776-A4B1-63B68EB5DD2F}" type="slidenum">
              <a:rPr lang="en-GB" smtClean="0"/>
              <a:t>6</a:t>
            </a:fld>
            <a:endParaRPr lang="en-GB"/>
          </a:p>
        </p:txBody>
      </p:sp>
    </p:spTree>
    <p:extLst>
      <p:ext uri="{BB962C8B-B14F-4D97-AF65-F5344CB8AC3E}">
        <p14:creationId xmlns:p14="http://schemas.microsoft.com/office/powerpoint/2010/main" val="194274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3688"/>
            <a:ext cx="8229600" cy="1219200"/>
          </a:xfrm>
        </p:spPr>
        <p:txBody>
          <a:bodyPr>
            <a:normAutofit fontScale="90000"/>
          </a:bodyPr>
          <a:lstStyle/>
          <a:p>
            <a:r>
              <a:rPr lang="en-US" dirty="0" smtClean="0"/>
              <a:t>In this talk I will </a:t>
            </a:r>
            <a:r>
              <a:rPr lang="en-US" dirty="0"/>
              <a:t>use various approach </a:t>
            </a:r>
            <a:r>
              <a:rPr lang="en-US" dirty="0" smtClean="0"/>
              <a:t>routes</a:t>
            </a:r>
            <a:endParaRPr lang="en-GB" dirty="0"/>
          </a:p>
        </p:txBody>
      </p:sp>
      <p:sp>
        <p:nvSpPr>
          <p:cNvPr id="3" name="Slide Number Placeholder 2"/>
          <p:cNvSpPr>
            <a:spLocks noGrp="1"/>
          </p:cNvSpPr>
          <p:nvPr>
            <p:ph type="sldNum" sz="quarter" idx="12"/>
          </p:nvPr>
        </p:nvSpPr>
        <p:spPr/>
        <p:txBody>
          <a:bodyPr/>
          <a:lstStyle/>
          <a:p>
            <a:fld id="{FAF7EA3D-203A-4776-A4B1-63B68EB5DD2F}" type="slidenum">
              <a:rPr lang="en-GB" smtClean="0"/>
              <a:t>7</a:t>
            </a:fld>
            <a:endParaRPr lang="en-GB"/>
          </a:p>
        </p:txBody>
      </p:sp>
    </p:spTree>
    <p:extLst>
      <p:ext uri="{BB962C8B-B14F-4D97-AF65-F5344CB8AC3E}">
        <p14:creationId xmlns:p14="http://schemas.microsoft.com/office/powerpoint/2010/main" val="2337854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676400"/>
            <a:ext cx="7772400" cy="1524000"/>
          </a:xfrm>
        </p:spPr>
        <p:txBody>
          <a:bodyPr>
            <a:normAutofit fontScale="90000"/>
          </a:bodyPr>
          <a:lstStyle/>
          <a:p>
            <a:r>
              <a:rPr lang="en-US" dirty="0"/>
              <a:t>The essential aspect of knowledge is the ever increase of </a:t>
            </a:r>
            <a:r>
              <a:rPr lang="en-US" dirty="0" smtClean="0"/>
              <a:t>ignorance*</a:t>
            </a:r>
            <a:r>
              <a:rPr lang="en-GB" dirty="0"/>
              <a:t/>
            </a:r>
            <a:br>
              <a:rPr lang="en-GB" dirty="0"/>
            </a:br>
            <a:endParaRPr lang="en-GB" dirty="0"/>
          </a:p>
        </p:txBody>
      </p:sp>
      <p:sp>
        <p:nvSpPr>
          <p:cNvPr id="6" name="Subtitle 5"/>
          <p:cNvSpPr>
            <a:spLocks noGrp="1"/>
          </p:cNvSpPr>
          <p:nvPr>
            <p:ph type="subTitle" idx="1"/>
          </p:nvPr>
        </p:nvSpPr>
        <p:spPr>
          <a:xfrm>
            <a:off x="762000" y="5527040"/>
            <a:ext cx="7239000" cy="894080"/>
          </a:xfrm>
        </p:spPr>
        <p:txBody>
          <a:bodyPr>
            <a:normAutofit/>
          </a:bodyPr>
          <a:lstStyle/>
          <a:p>
            <a:pPr algn="l"/>
            <a:r>
              <a:rPr lang="en-US" dirty="0" smtClean="0">
                <a:solidFill>
                  <a:srgbClr val="0070C0"/>
                </a:solidFill>
                <a:latin typeface="Baskerville Old Face" panose="02020602080505020303" pitchFamily="18" charset="0"/>
                <a:ea typeface="Yu Gothic" panose="020B0400000000000000" pitchFamily="34" charset="-128"/>
                <a:cs typeface="Times New Roman" panose="02020603050405020304" pitchFamily="18" charset="0"/>
              </a:rPr>
              <a:t>*) sounds a bit like entropy. </a:t>
            </a:r>
            <a:endParaRPr lang="en-GB" dirty="0">
              <a:solidFill>
                <a:srgbClr val="0070C0"/>
              </a:solidFill>
              <a:latin typeface="Brush Script Std" pitchFamily="66" charset="0"/>
              <a:ea typeface="Yu Gothic" panose="020B0400000000000000" pitchFamily="34" charset="-128"/>
              <a:cs typeface="Times New Roman" panose="02020603050405020304" pitchFamily="18" charset="0"/>
            </a:endParaRPr>
          </a:p>
        </p:txBody>
      </p:sp>
      <p:sp>
        <p:nvSpPr>
          <p:cNvPr id="3" name="TextBox 2"/>
          <p:cNvSpPr txBox="1"/>
          <p:nvPr/>
        </p:nvSpPr>
        <p:spPr>
          <a:xfrm>
            <a:off x="5506976" y="511314"/>
            <a:ext cx="2334935" cy="707886"/>
          </a:xfrm>
          <a:prstGeom prst="rect">
            <a:avLst/>
          </a:prstGeom>
          <a:noFill/>
        </p:spPr>
        <p:txBody>
          <a:bodyPr wrap="none" rtlCol="0">
            <a:spAutoFit/>
          </a:bodyPr>
          <a:lstStyle/>
          <a:p>
            <a:pPr algn="ctr"/>
            <a:r>
              <a:rPr lang="en-US" sz="4000" dirty="0" smtClean="0"/>
              <a:t>1st </a:t>
            </a:r>
            <a:r>
              <a:rPr lang="en-US" sz="4000" dirty="0">
                <a:latin typeface="+mj-lt"/>
              </a:rPr>
              <a:t>Aspect</a:t>
            </a:r>
            <a:endParaRPr lang="en-GB" sz="4000" dirty="0">
              <a:latin typeface="+mj-lt"/>
            </a:endParaRPr>
          </a:p>
        </p:txBody>
      </p:sp>
      <p:sp>
        <p:nvSpPr>
          <p:cNvPr id="4" name="Slide Number Placeholder 3"/>
          <p:cNvSpPr>
            <a:spLocks noGrp="1"/>
          </p:cNvSpPr>
          <p:nvPr>
            <p:ph type="sldNum" sz="quarter" idx="12"/>
          </p:nvPr>
        </p:nvSpPr>
        <p:spPr/>
        <p:txBody>
          <a:bodyPr/>
          <a:lstStyle/>
          <a:p>
            <a:fld id="{FAF7EA3D-203A-4776-A4B1-63B68EB5DD2F}" type="slidenum">
              <a:rPr lang="en-GB" smtClean="0"/>
              <a:t>8</a:t>
            </a:fld>
            <a:endParaRPr lang="en-GB"/>
          </a:p>
        </p:txBody>
      </p:sp>
      <p:sp>
        <p:nvSpPr>
          <p:cNvPr id="7" name="TextBox 6"/>
          <p:cNvSpPr txBox="1"/>
          <p:nvPr/>
        </p:nvSpPr>
        <p:spPr>
          <a:xfrm>
            <a:off x="6324600" y="3429000"/>
            <a:ext cx="2718629" cy="1384995"/>
          </a:xfrm>
          <a:prstGeom prst="rect">
            <a:avLst/>
          </a:prstGeom>
          <a:noFill/>
        </p:spPr>
        <p:txBody>
          <a:bodyPr wrap="none" rtlCol="0">
            <a:spAutoFit/>
          </a:bodyPr>
          <a:lstStyle/>
          <a:p>
            <a:r>
              <a:rPr lang="en-US" sz="1400" dirty="0" smtClean="0"/>
              <a:t>I refer to: (neuro)biologist</a:t>
            </a:r>
          </a:p>
          <a:p>
            <a:r>
              <a:rPr lang="en-US" sz="1400" dirty="0" smtClean="0"/>
              <a:t> Stuart </a:t>
            </a:r>
            <a:r>
              <a:rPr lang="en-US" sz="1400" dirty="0" err="1" smtClean="0"/>
              <a:t>Firestein</a:t>
            </a:r>
            <a:r>
              <a:rPr lang="en-US" sz="1400" dirty="0" smtClean="0"/>
              <a:t>’ book.</a:t>
            </a:r>
          </a:p>
          <a:p>
            <a:r>
              <a:rPr lang="en-US" sz="1400" i="1" dirty="0" smtClean="0"/>
              <a:t>Ignorance how it drives science</a:t>
            </a:r>
          </a:p>
          <a:p>
            <a:r>
              <a:rPr lang="en-US" sz="1400" dirty="0" smtClean="0"/>
              <a:t>And astrophysicist Neil de Grasse</a:t>
            </a:r>
          </a:p>
          <a:p>
            <a:r>
              <a:rPr lang="en-US" sz="1400" dirty="0" smtClean="0"/>
              <a:t> Tyson and his fight to people who </a:t>
            </a:r>
          </a:p>
          <a:p>
            <a:r>
              <a:rPr lang="en-US" sz="1400" dirty="0" smtClean="0"/>
              <a:t>Equate  ignorance with God.</a:t>
            </a:r>
            <a:endParaRPr lang="en-GB" sz="1400" dirty="0"/>
          </a:p>
        </p:txBody>
      </p:sp>
    </p:spTree>
    <p:extLst>
      <p:ext uri="{BB962C8B-B14F-4D97-AF65-F5344CB8AC3E}">
        <p14:creationId xmlns:p14="http://schemas.microsoft.com/office/powerpoint/2010/main" val="52581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2226733"/>
          </a:xfrm>
        </p:spPr>
        <p:txBody>
          <a:bodyPr>
            <a:normAutofit/>
          </a:bodyPr>
          <a:lstStyle/>
          <a:p>
            <a:pPr algn="l"/>
            <a:r>
              <a:rPr lang="en-US"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30200" y="914400"/>
            <a:ext cx="7883878" cy="47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6216134"/>
            <a:ext cx="7709931" cy="369332"/>
          </a:xfrm>
          <a:prstGeom prst="rect">
            <a:avLst/>
          </a:prstGeom>
          <a:noFill/>
        </p:spPr>
        <p:txBody>
          <a:bodyPr wrap="none" rtlCol="0">
            <a:spAutoFit/>
          </a:bodyPr>
          <a:lstStyle/>
          <a:p>
            <a:r>
              <a:rPr lang="en-US" dirty="0" smtClean="0"/>
              <a:t>After a great many years Prof. </a:t>
            </a:r>
            <a:r>
              <a:rPr lang="en-US" dirty="0" err="1" smtClean="0"/>
              <a:t>Frenkel’s</a:t>
            </a:r>
            <a:r>
              <a:rPr lang="en-US" dirty="0" smtClean="0"/>
              <a:t> understanding of Entropy drops negative!</a:t>
            </a:r>
            <a:endParaRPr lang="en-GB" dirty="0"/>
          </a:p>
        </p:txBody>
      </p:sp>
      <p:sp>
        <p:nvSpPr>
          <p:cNvPr id="4" name="Slide Number Placeholder 3"/>
          <p:cNvSpPr>
            <a:spLocks noGrp="1"/>
          </p:cNvSpPr>
          <p:nvPr>
            <p:ph type="sldNum" sz="quarter" idx="12"/>
          </p:nvPr>
        </p:nvSpPr>
        <p:spPr/>
        <p:txBody>
          <a:bodyPr/>
          <a:lstStyle/>
          <a:p>
            <a:fld id="{FAF7EA3D-203A-4776-A4B1-63B68EB5DD2F}" type="slidenum">
              <a:rPr lang="en-GB" smtClean="0"/>
              <a:t>9</a:t>
            </a:fld>
            <a:endParaRPr lang="en-GB"/>
          </a:p>
        </p:txBody>
      </p:sp>
    </p:spTree>
    <p:extLst>
      <p:ext uri="{BB962C8B-B14F-4D97-AF65-F5344CB8AC3E}">
        <p14:creationId xmlns:p14="http://schemas.microsoft.com/office/powerpoint/2010/main" val="153025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4150</TotalTime>
  <Words>3313</Words>
  <Application>Microsoft Office PowerPoint</Application>
  <PresentationFormat>Custom</PresentationFormat>
  <Paragraphs>462</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Historical materialism &amp; Science Or The finiteness of our scientific models/theories </vt:lpstr>
      <vt:lpstr>PowerPoint Presentation</vt:lpstr>
      <vt:lpstr>PowerPoint Presentation</vt:lpstr>
      <vt:lpstr> Sabine Hossenfelder</vt:lpstr>
      <vt:lpstr>What is my quest</vt:lpstr>
      <vt:lpstr>The universe is a whole Hence, there must be a structure. </vt:lpstr>
      <vt:lpstr>In this talk I will use various approach routes</vt:lpstr>
      <vt:lpstr>The essential aspect of knowledge is the ever increase of ignorance* </vt:lpstr>
      <vt:lpstr> </vt:lpstr>
      <vt:lpstr> Arthur Eddington Goes out fishing </vt:lpstr>
      <vt:lpstr>It is not about the net but the sea</vt:lpstr>
      <vt:lpstr>PowerPoint Presentation</vt:lpstr>
      <vt:lpstr>The growth of ignorance</vt:lpstr>
      <vt:lpstr>Happily the US-Dept. of Defense (DoD)  is alert on unknown UFOs!</vt:lpstr>
      <vt:lpstr>PowerPoint Presentation</vt:lpstr>
      <vt:lpstr>PowerPoint Presentation</vt:lpstr>
      <vt:lpstr>2nd Aspect</vt:lpstr>
      <vt:lpstr>The role of language</vt:lpstr>
      <vt:lpstr>PowerPoint Presentation</vt:lpstr>
      <vt:lpstr>PowerPoint Presentation</vt:lpstr>
      <vt:lpstr>Our –Human- Sensory Stock </vt:lpstr>
      <vt:lpstr>Our Sensory Stock plus</vt:lpstr>
      <vt:lpstr>“looking” in- or outside?</vt:lpstr>
      <vt:lpstr>We define objects </vt:lpstr>
      <vt:lpstr>PowerPoint Presentation</vt:lpstr>
      <vt:lpstr>3rd Aspect  </vt:lpstr>
      <vt:lpstr>PowerPoint Presentation</vt:lpstr>
      <vt:lpstr>4th Aspect</vt:lpstr>
      <vt:lpstr>Historical Materialism</vt:lpstr>
      <vt:lpstr>Diamat exaggerations </vt:lpstr>
      <vt:lpstr>Simplistic relations </vt:lpstr>
      <vt:lpstr>The issue of productivism where knowledge starts</vt:lpstr>
      <vt:lpstr>How deterministic is transcending from one historical phase to a next one? </vt:lpstr>
      <vt:lpstr>A good scientific theory suggests predictions based on regularities (aka laws)</vt:lpstr>
      <vt:lpstr>5th aspect Representations and laws</vt:lpstr>
      <vt:lpstr>Eddington’s Fish as found </vt:lpstr>
      <vt:lpstr>Fish described in shrink foil</vt:lpstr>
      <vt:lpstr>Removing its own shrink foil aka skin</vt:lpstr>
      <vt:lpstr>Analysing the digestible parts Introducing boundary conditions</vt:lpstr>
      <vt:lpstr>The bare bone mathematical structure</vt:lpstr>
      <vt:lpstr>Contrary to Mackerel, QM lives in Hilbert Space </vt:lpstr>
      <vt:lpstr>6th aspect</vt:lpstr>
      <vt:lpstr>PowerPoint Presentation</vt:lpstr>
      <vt:lpstr>PowerPoint Presentation</vt:lpstr>
      <vt:lpstr>Against Structuralism</vt:lpstr>
      <vt:lpstr>Scientification (or scientology)?</vt:lpstr>
      <vt:lpstr>7th aspect</vt:lpstr>
      <vt:lpstr>Ewald Ilyenkov and the Ideal</vt:lpstr>
      <vt:lpstr>Ideals in physics</vt:lpstr>
      <vt:lpstr>Time = money  An agent of exchange</vt:lpstr>
      <vt:lpstr>Another logic/math</vt:lpstr>
      <vt:lpstr>PowerPoint Presentation</vt:lpstr>
      <vt:lpstr>A lesson from Biology</vt:lpstr>
      <vt:lpstr>Thank you for your time and hopefully understanding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Sabine Hossenfelder</dc:title>
  <dc:creator>x</dc:creator>
  <cp:lastModifiedBy>x</cp:lastModifiedBy>
  <cp:revision>231</cp:revision>
  <cp:lastPrinted>2023-04-12T13:41:49Z</cp:lastPrinted>
  <dcterms:created xsi:type="dcterms:W3CDTF">2022-12-15T20:32:24Z</dcterms:created>
  <dcterms:modified xsi:type="dcterms:W3CDTF">2023-04-26T14:27:02Z</dcterms:modified>
</cp:coreProperties>
</file>